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customXml/itemProps64.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0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0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customXml" Target="../customXml/item1.xml"/><Relationship Id="rId43" Type="http://schemas.openxmlformats.org/officeDocument/2006/relationships/customXmlProps" Target="../customXml/itemProps64.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tags" Target="../tags/tag63.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7.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3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化学</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546735"/>
                <a:ext cx="10648950" cy="565658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（三）三氧化硫</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1.物理性质</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标准状况下，</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是一种无色固体。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化学性质</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酸性氧化物，</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具有酸性氧化物的通性。</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与水反应：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反应放出大量热</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产物能使紫色石蕊溶液变红色</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与碱反应：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+Ca(OH)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CaSO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 </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2+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+ 2OH</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CaSO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与碱性氧化物反应：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+MgO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MgSO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546735"/>
                <a:ext cx="10648950" cy="5656580"/>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bldLst>
      <p:bldP spid="3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130935"/>
                <a:ext cx="10518140" cy="454977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物理性质</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纯净的硫酸是无色、黏稠、难挥发的油状液体，</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稀释时放出大量的热。</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（二）稀硫酸的性质(具有酸的通性)</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与酸碱指示剂反应：</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使紫色石蕊溶液变红色。</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与活泼金属反应：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Zn+2H</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Zn</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与碱性氧化物反应：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Fe</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+6H</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2Fe</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+3H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常用该方法除去铁锈</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与碱反应：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Fe(OH)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+3H</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Fe</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+3H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与盐反应：</a:t>
                </a:r>
                <a14:m>
                  <m:oMath xmlns:m="http://schemas.openxmlformats.org/officeDocument/2006/math">
                    <m:sSubSup>
                      <m:sSubSupPr>
                        <m:ctrlPr>
                          <a:rPr lang="en-US" altLang="zh-CN" sz="2400">
                            <a:solidFill>
                              <a:schemeClr val="tx1"/>
                            </a:solidFill>
                            <a:latin typeface="Cambria Math" panose="02040503050406030204" charset="0"/>
                            <a:ea typeface="宋体" panose="02010600030101010101" pitchFamily="2" charset="-122"/>
                            <a:cs typeface="Cambria Math" panose="02040503050406030204" charset="0"/>
                          </a:rPr>
                        </m:ctrlPr>
                      </m:sSubSupPr>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SO</m:t>
                        </m:r>
                      </m:e>
                      <m:sub>
                        <m:r>
                          <a:rPr lang="en-US" altLang="zh-CN" sz="2400">
                            <a:solidFill>
                              <a:schemeClr val="tx1"/>
                            </a:solidFill>
                            <a:latin typeface="Cambria Math" panose="02040503050406030204" charset="0"/>
                            <a:ea typeface="宋体" panose="02010600030101010101" pitchFamily="2" charset="-122"/>
                            <a:cs typeface="Cambria Math" panose="02040503050406030204" charset="0"/>
                          </a:rPr>
                          <m:t>4</m:t>
                        </m:r>
                      </m:sub>
                      <m:sup>
                        <m:r>
                          <a:rPr lang="en-US" altLang="zh-CN" sz="2400">
                            <a:solidFill>
                              <a:schemeClr val="tx1"/>
                            </a:solidFill>
                            <a:latin typeface="Cambria Math" panose="02040503050406030204" charset="0"/>
                            <a:ea typeface="宋体" panose="02010600030101010101" pitchFamily="2" charset="-122"/>
                            <a:cs typeface="Cambria Math" panose="02040503050406030204" charset="0"/>
                          </a:rPr>
                          <m:t>2</m:t>
                        </m:r>
                        <m:r>
                          <a:rPr lang="en-US" altLang="zh-CN" sz="2400">
                            <a:solidFill>
                              <a:schemeClr val="tx1"/>
                            </a:solidFill>
                            <a:latin typeface="Cambria Math" panose="02040503050406030204" charset="0"/>
                            <a:ea typeface="宋体" panose="02010600030101010101" pitchFamily="2" charset="-122"/>
                            <a:cs typeface="Cambria Math" panose="02040503050406030204" charset="0"/>
                          </a:rPr>
                          <m:t>−</m:t>
                        </m:r>
                      </m:sup>
                    </m:sSubSup>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+Ba</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BaSO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130935"/>
                <a:ext cx="10518140" cy="4549775"/>
              </a:xfrm>
              <a:prstGeom prst="rect">
                <a:avLst/>
              </a:prstGeom>
              <a:blipFill rotWithShape="1">
                <a:blip r:embed="rId1"/>
                <a:stretch>
                  <a:fillRect/>
                </a:stretch>
              </a:blipFill>
            </p:spPr>
            <p:txBody>
              <a:bodyPr/>
              <a:lstStyle/>
              <a:p>
                <a:r>
                  <a:rPr lang="zh-CN" altLang="en-US">
                    <a:noFill/>
                  </a:rPr>
                  <a:t> </a:t>
                </a:r>
              </a:p>
            </p:txBody>
          </p:sp>
        </mc:Fallback>
      </mc:AlternateContent>
      <p:sp>
        <p:nvSpPr>
          <p:cNvPr id="3" name="文本框 2"/>
          <p:cNvSpPr txBox="1"/>
          <p:nvPr/>
        </p:nvSpPr>
        <p:spPr>
          <a:xfrm>
            <a:off x="784860" y="546735"/>
            <a:ext cx="10734040" cy="583565"/>
          </a:xfrm>
          <a:prstGeom prst="rect">
            <a:avLst/>
          </a:prstGeom>
          <a:noFill/>
        </p:spPr>
        <p:txBody>
          <a:bodyPr wrap="square" rtlCol="0">
            <a:spAutoFit/>
          </a:bodyPr>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二、硫酸</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466725"/>
                <a:ext cx="10518140" cy="573659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（三）浓硫酸的特性</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吸水性、脱水性、强氧化性</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吸水性</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浓硫酸可吸收空气中的水分和结晶水合物中的结晶水，常作干燥剂。可干燥酸性气体(如</a:t>
                </a:r>
                <a:r>
                  <a:rPr lang="zh-CN" altLang="en-US" sz="2400" b="1">
                    <a:latin typeface="宋体" panose="02010600030101010101" pitchFamily="2" charset="-122"/>
                    <a:ea typeface="宋体" panose="02010600030101010101" pitchFamily="2" charset="-122"/>
                    <a:cs typeface="宋体" panose="02010600030101010101" pitchFamily="2" charset="-122"/>
                  </a:rPr>
                  <a:t>CO</a:t>
                </a:r>
                <a:r>
                  <a:rPr lang="zh-CN" altLang="en-US" sz="2400" b="1" baseline="-25000">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、SO</a:t>
                </a:r>
                <a:r>
                  <a:rPr lang="zh-CN" altLang="en-US" sz="2400" b="1" baseline="-25000">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、Cl</a:t>
                </a:r>
                <a:r>
                  <a:rPr lang="zh-CN" altLang="en-US" sz="2400" b="1" baseline="-25000">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、HCl</a:t>
                </a:r>
                <a:r>
                  <a:rPr lang="zh-CN" altLang="en-US" sz="2400">
                    <a:latin typeface="宋体" panose="02010600030101010101" pitchFamily="2" charset="-122"/>
                    <a:ea typeface="宋体" panose="02010600030101010101" pitchFamily="2" charset="-122"/>
                    <a:cs typeface="宋体" panose="02010600030101010101" pitchFamily="2" charset="-122"/>
                  </a:rPr>
                  <a:t>等)和中性气体(如</a:t>
                </a:r>
                <a:r>
                  <a:rPr lang="zh-CN" altLang="en-US" sz="2400" b="1">
                    <a:latin typeface="宋体" panose="02010600030101010101" pitchFamily="2" charset="-122"/>
                    <a:ea typeface="宋体" panose="02010600030101010101" pitchFamily="2" charset="-122"/>
                    <a:cs typeface="宋体" panose="02010600030101010101" pitchFamily="2" charset="-122"/>
                  </a:rPr>
                  <a:t>H</a:t>
                </a:r>
                <a:r>
                  <a:rPr lang="zh-CN" altLang="en-US" sz="2400" b="1" baseline="-25000">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、O</a:t>
                </a:r>
                <a:r>
                  <a:rPr lang="zh-CN" altLang="en-US" sz="2400" b="1" baseline="-25000">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、N</a:t>
                </a:r>
                <a:r>
                  <a:rPr lang="zh-CN" altLang="en-US" sz="2400" b="1" baseline="-250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等)；不能干燥碱性气体(</a:t>
                </a:r>
                <a:r>
                  <a:rPr lang="zh-CN" altLang="en-US" sz="2400" b="1">
                    <a:latin typeface="宋体" panose="02010600030101010101" pitchFamily="2" charset="-122"/>
                    <a:ea typeface="宋体" panose="02010600030101010101" pitchFamily="2" charset="-122"/>
                    <a:cs typeface="宋体" panose="02010600030101010101" pitchFamily="2" charset="-122"/>
                  </a:rPr>
                  <a:t>NH</a:t>
                </a:r>
                <a:r>
                  <a:rPr lang="zh-CN" altLang="en-US" sz="2400" b="1" baseline="-250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)和还原性气体(如</a:t>
                </a:r>
                <a:r>
                  <a:rPr lang="zh-CN" altLang="en-US" sz="2400" b="1">
                    <a:latin typeface="宋体" panose="02010600030101010101" pitchFamily="2" charset="-122"/>
                    <a:ea typeface="宋体" panose="02010600030101010101" pitchFamily="2" charset="-122"/>
                    <a:cs typeface="宋体" panose="02010600030101010101" pitchFamily="2" charset="-122"/>
                  </a:rPr>
                  <a:t>H</a:t>
                </a:r>
                <a:r>
                  <a:rPr lang="zh-CN" altLang="en-US" sz="2400" b="1" baseline="-25000">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S、HBr、HI</a:t>
                </a:r>
                <a:r>
                  <a:rPr lang="zh-CN" altLang="en-US" sz="2400">
                    <a:latin typeface="宋体" panose="02010600030101010101" pitchFamily="2" charset="-122"/>
                    <a:ea typeface="宋体" panose="02010600030101010101" pitchFamily="2" charset="-122"/>
                    <a:cs typeface="宋体" panose="02010600030101010101" pitchFamily="2" charset="-122"/>
                  </a:rPr>
                  <a:t>等)。</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脱水性</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将有机物中的</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以</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的形式脱去。通常说的腐蚀性即脱水性。</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12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11</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蔗糖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12C+11H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 </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5</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OH     CH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CH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466725"/>
                <a:ext cx="10518140" cy="5736590"/>
              </a:xfrm>
              <a:prstGeom prst="rect">
                <a:avLst/>
              </a:prstGeom>
              <a:blipFill rotWithShape="1">
                <a:blip r:embed="rId1"/>
                <a:stretch>
                  <a:fillRect/>
                </a:stretch>
              </a:blipFill>
            </p:spPr>
            <p:txBody>
              <a:bodyPr/>
              <a:lstStyle/>
              <a:p>
                <a:r>
                  <a:rPr lang="zh-CN" altLang="en-US">
                    <a:noFill/>
                  </a:rPr>
                  <a:t> </a:t>
                </a:r>
              </a:p>
            </p:txBody>
          </p:sp>
        </mc:Fallback>
      </mc:AlternateContent>
      <p:pic>
        <p:nvPicPr>
          <p:cNvPr id="2" name="图片 1"/>
          <p:cNvPicPr>
            <a:picLocks noChangeAspect="1"/>
          </p:cNvPicPr>
          <p:nvPr/>
        </p:nvPicPr>
        <p:blipFill>
          <a:blip r:embed="rId2"/>
          <a:stretch>
            <a:fillRect/>
          </a:stretch>
        </p:blipFill>
        <p:spPr>
          <a:xfrm>
            <a:off x="3400425" y="4144645"/>
            <a:ext cx="678815" cy="316230"/>
          </a:xfrm>
          <a:prstGeom prst="rect">
            <a:avLst/>
          </a:prstGeom>
        </p:spPr>
      </p:pic>
      <p:pic>
        <p:nvPicPr>
          <p:cNvPr id="3" name="图片 2"/>
          <p:cNvPicPr>
            <a:picLocks noChangeAspect="1"/>
          </p:cNvPicPr>
          <p:nvPr/>
        </p:nvPicPr>
        <p:blipFill>
          <a:blip r:embed="rId2"/>
          <a:stretch>
            <a:fillRect/>
          </a:stretch>
        </p:blipFill>
        <p:spPr>
          <a:xfrm>
            <a:off x="6794500" y="4144645"/>
            <a:ext cx="678815" cy="31623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693420"/>
                <a:ext cx="10734040" cy="4067810"/>
              </a:xfrm>
              <a:prstGeom prst="rect">
                <a:avLst/>
              </a:prstGeom>
              <a:noFill/>
            </p:spPr>
            <p:txBody>
              <a:bodyPr wrap="square" rtlCol="0">
                <a:noAutofit/>
              </a:bodyPr>
              <a:p>
                <a:pPr algn="just">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3.</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强氧化性表现为与还原剂的反应</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与铁、铝常温下钝化，</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可用铝、铁的制品装运冷的浓硫酸。</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Cu</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Cu+2H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浓</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CuSO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C+2H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浓</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注：钝化现象是在金属表面形成一层致密的氧化物薄膜，</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从而阻止浓硫酸与内层金属进</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一步反应；</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钝化也是化学变化。</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693420"/>
                <a:ext cx="10734040" cy="4067810"/>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bldLst>
      <p:bldP spid="3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641985"/>
            <a:ext cx="10518140" cy="6061075"/>
          </a:xfrm>
          <a:prstGeom prst="rect">
            <a:avLst/>
          </a:prstGeom>
          <a:noFill/>
        </p:spPr>
        <p:txBody>
          <a:bodyPr wrap="square" rtlCol="0">
            <a:noAutofit/>
          </a:bodyPr>
          <a:p>
            <a:pPr algn="just">
              <a:lnSpc>
                <a:spcPct val="13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（四）浓硫酸的特性</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吸水性、脱水性、强氧化性</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1.硫酸钙</a:t>
            </a: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自然界中的硫酸钙常以石膏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的形式存在。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石膏的用途：</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制作各种模型、医用石膏绷带、调节水泥的硬化速率。</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2.硫酸钡</a:t>
            </a: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自然界中的硫酸钡以重晶石的形式存在。重晶石是生产其他钡盐的原料；硫酸钡可用作消化系统</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X</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射线检查的内服药剂，</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俗称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钡餐。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硫酸铜</a:t>
            </a:r>
            <a:endPar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白色粉末，结合水后变成蓝色晶体，俗称胆矾</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CuSO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·5H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利用这一性质可以用来检验酒精中是否含少量水。胆矾可以和石灰乳混合制成一种常用的农药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波尔多液。</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337945" y="2194560"/>
            <a:ext cx="8629015" cy="55499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100455"/>
                <a:ext cx="10518140" cy="295338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检验操作顺序</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先加盐酸酸化</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再加</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BaCl</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溶液</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白色沉淀</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证明有</a:t>
                </a:r>
                <a14:m>
                  <m:oMath xmlns:m="http://schemas.openxmlformats.org/officeDocument/2006/math">
                    <m:sSubSup>
                      <m:sSubSupPr>
                        <m:ctrlPr>
                          <a:rPr lang="en-US" altLang="zh-CN" sz="2400">
                            <a:solidFill>
                              <a:schemeClr val="tx1"/>
                            </a:solidFill>
                            <a:latin typeface="Cambria Math" panose="02040503050406030204" charset="0"/>
                            <a:ea typeface="宋体" panose="02010600030101010101" pitchFamily="2" charset="-122"/>
                            <a:cs typeface="Cambria Math" panose="02040503050406030204" charset="0"/>
                          </a:rPr>
                        </m:ctrlPr>
                      </m:sSubSupPr>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SO</m:t>
                        </m:r>
                      </m:e>
                      <m:sub>
                        <m:r>
                          <a:rPr lang="en-US" altLang="zh-CN" sz="2400">
                            <a:solidFill>
                              <a:schemeClr val="tx1"/>
                            </a:solidFill>
                            <a:latin typeface="Cambria Math" panose="02040503050406030204" charset="0"/>
                            <a:ea typeface="宋体" panose="02010600030101010101" pitchFamily="2" charset="-122"/>
                            <a:cs typeface="Cambria Math" panose="02040503050406030204" charset="0"/>
                          </a:rPr>
                          <m:t>4</m:t>
                        </m:r>
                      </m:sub>
                      <m:sup>
                        <m:r>
                          <a:rPr lang="en-US" altLang="zh-CN" sz="2400">
                            <a:solidFill>
                              <a:schemeClr val="tx1"/>
                            </a:solidFill>
                            <a:latin typeface="Cambria Math" panose="02040503050406030204" charset="0"/>
                            <a:ea typeface="宋体" panose="02010600030101010101" pitchFamily="2" charset="-122"/>
                            <a:cs typeface="Cambria Math" panose="02040503050406030204" charset="0"/>
                          </a:rPr>
                          <m:t>2</m:t>
                        </m:r>
                        <m:r>
                          <a:rPr lang="en-US" altLang="zh-CN" sz="2400">
                            <a:solidFill>
                              <a:schemeClr val="tx1"/>
                            </a:solidFill>
                            <a:latin typeface="Cambria Math" panose="02040503050406030204" charset="0"/>
                            <a:ea typeface="宋体" panose="02010600030101010101" pitchFamily="2" charset="-122"/>
                            <a:cs typeface="Cambria Math" panose="02040503050406030204" charset="0"/>
                          </a:rPr>
                          <m:t>−</m:t>
                        </m:r>
                      </m:sup>
                    </m:sSubSup>
                  </m:oMath>
                </a14:m>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存在。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（二）粗盐提纯的试剂加入顺序</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BaCl</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必须在</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之前加，</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NaOH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可在前两者前、中、后加都行，然后过滤，最后加稀盐酸，</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pH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试纸调节中性即可。</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100455"/>
                <a:ext cx="10518140" cy="2953385"/>
              </a:xfrm>
              <a:prstGeom prst="rect">
                <a:avLst/>
              </a:prstGeom>
              <a:blipFill rotWithShape="1">
                <a:blip r:embed="rId1"/>
                <a:stretch>
                  <a:fillRect r="-1636" b="-4472"/>
                </a:stretch>
              </a:blipFill>
            </p:spPr>
            <p:txBody>
              <a:bodyPr/>
              <a:lstStyle/>
              <a:p>
                <a:r>
                  <a:rPr lang="zh-CN" altLang="en-US">
                    <a:noFill/>
                  </a:rPr>
                  <a:t> </a:t>
                </a:r>
              </a:p>
            </p:txBody>
          </p:sp>
        </mc:Fallback>
      </mc:AlternateContent>
      <p:sp>
        <p:nvSpPr>
          <p:cNvPr id="32" name="文本框 31"/>
          <p:cNvSpPr txBox="1"/>
          <p:nvPr/>
        </p:nvSpPr>
        <p:spPr>
          <a:xfrm>
            <a:off x="784860" y="467360"/>
            <a:ext cx="107340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三、硫酸根离子的检验</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custDataLst>
              <p:tags r:id="rId2"/>
            </p:custDataLst>
          </p:nvPr>
        </p:nvSpPr>
        <p:spPr>
          <a:xfrm>
            <a:off x="784860" y="3790315"/>
            <a:ext cx="10518140" cy="2227580"/>
          </a:xfrm>
          <a:prstGeom prst="rect">
            <a:avLst/>
          </a:prstGeom>
          <a:noFill/>
        </p:spPr>
        <p:txBody>
          <a:bodyPr wrap="square" rtlCol="0">
            <a:noAutofit/>
          </a:bodyPr>
          <a:p>
            <a:pPr indent="0" algn="just" fontAlgn="auto">
              <a:lnSpc>
                <a:spcPct val="120000"/>
              </a:lnSpc>
              <a:spcBef>
                <a:spcPts val="0"/>
              </a:spcBef>
              <a:buClrTx/>
              <a:buSzTx/>
              <a:buFontTx/>
            </a:pPr>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四、不同价态含硫物质的转化</a:t>
            </a:r>
            <a:endParaRPr 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spcBef>
                <a:spcPts val="0"/>
              </a:spcBef>
              <a:buClrTx/>
              <a:buSzTx/>
              <a:buFontTx/>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（一）</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自然界中硫元素的存在</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游离态的硫元素主要存在于火山喷口及地壳的岩层中。</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化合态的硫元素主要存在于硫化物、硫酸盐中。</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404495"/>
            <a:ext cx="10734040" cy="6120130"/>
          </a:xfrm>
          <a:prstGeom prst="rect">
            <a:avLst/>
          </a:prstGeom>
          <a:noFill/>
        </p:spPr>
        <p:txBody>
          <a:bodyPr wrap="square" rtlCol="0">
            <a:noAutofit/>
          </a:bodyPr>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硫化物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黄铁矿</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FeS</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、黄铜矿</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CuFeS</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硫酸盐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石膏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、芒硝</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·10H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其他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蛋白质、化石燃料</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煤、石油、天然气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fontAlgn="auto">
              <a:lnSpc>
                <a:spcPct val="130000"/>
              </a:lnSpc>
              <a:spcBef>
                <a:spcPts val="0"/>
              </a:spcBef>
              <a:spcAft>
                <a:spcPts val="0"/>
              </a:spcAft>
              <a:buClrTx/>
              <a:buSzTx/>
              <a:buFontTx/>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（二）硫及其化合物的转化关系</a:t>
            </a:r>
            <a:endParaRPr 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硫元素的化合价相同的物质相互转化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发生非氧化还原反应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主要试剂是酸、碱、盐、氧化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物等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硫元素的化合价不同的物质相互转化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发生氧化还原反应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主要试剂是氧化剂和还原剂。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氧化还原反应转化关系如下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501140" y="4548505"/>
            <a:ext cx="7157085" cy="130302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2</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2306955"/>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第二节</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氮及其化合物</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327150"/>
            <a:ext cx="10733405" cy="488251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（一）氮元素及其存在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1.原子结构</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氮元素位于元素周期表的第</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周期</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Ⅴ</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族，</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其原子结构示意图为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氮原子一般通过共用电子对与其他原子相互结合构成物质。氮元素的常见化合价为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0</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+5</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自然界中的存在形态</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游离态：</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以氮分子的形式存在于空气中。</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化合态：存在于动植物体内的蛋白质中，</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以及土壤、海洋里的硝酸盐和铵盐中。</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84860" y="652780"/>
            <a:ext cx="1073277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一、氮气与氮的固定</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9899015" y="2393950"/>
            <a:ext cx="933450" cy="624840"/>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638810"/>
                <a:ext cx="10733405" cy="537845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（二）氮气的性质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物理性质</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氮气无色、无气味、难溶于水，其密度与空气的相近，</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约占空气体积的</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4/5</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2.化学性质</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latin typeface="宋体" panose="02010600030101010101" pitchFamily="2" charset="-122"/>
                    <a:ea typeface="宋体" panose="02010600030101010101" pitchFamily="2" charset="-122"/>
                    <a:cs typeface="宋体" panose="02010600030101010101" pitchFamily="2" charset="-122"/>
                  </a:rPr>
                  <a:t>(1)由于氮分子内两个氮原子间以共价三键(N</a:t>
                </a:r>
                <a14:m>
                  <m:oMath xmlns:m="http://schemas.openxmlformats.org/officeDocument/2006/math">
                    <m:r>
                      <a:rPr lang="en-US" altLang="zh-CN" sz="2400">
                        <a:latin typeface="Cambria Math" panose="02040503050406030204" charset="0"/>
                        <a:ea typeface="宋体" panose="02010600030101010101" pitchFamily="2" charset="-122"/>
                        <a:cs typeface="Cambria Math" panose="02040503050406030204" charset="0"/>
                      </a:rPr>
                      <m:t>≡</m:t>
                    </m:r>
                  </m:oMath>
                </a14:m>
                <a:r>
                  <a:rPr lang="zh-CN" altLang="en-US" sz="2400">
                    <a:latin typeface="宋体" panose="02010600030101010101" pitchFamily="2" charset="-122"/>
                    <a:ea typeface="宋体" panose="02010600030101010101" pitchFamily="2" charset="-122"/>
                    <a:cs typeface="宋体" panose="02010600030101010101" pitchFamily="2" charset="-122"/>
                  </a:rPr>
                  <a:t>N)结合，断开该化学键需要较多的能量，所以氮气的化学性质很稳定，通常情况下难以与其他物质发生化学反应，无法被大多数生物体直接吸收。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latin typeface="宋体" panose="02010600030101010101" pitchFamily="2" charset="-122"/>
                    <a:ea typeface="宋体" panose="02010600030101010101" pitchFamily="2" charset="-122"/>
                    <a:cs typeface="宋体" panose="02010600030101010101" pitchFamily="2" charset="-122"/>
                  </a:rPr>
                  <a:t>(2)在高温、放电等条件下，氮气能够与镁、氧气、氢气等物质发生化合反应，化学方程式分别为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638810"/>
                <a:ext cx="10733405" cy="5378450"/>
              </a:xfrm>
              <a:prstGeom prst="rect">
                <a:avLst/>
              </a:prstGeom>
              <a:blipFill rotWithShape="1">
                <a:blip r:embed="rId1"/>
                <a:stretch>
                  <a:fillRect/>
                </a:stretch>
              </a:blipFill>
            </p:spPr>
            <p:txBody>
              <a:bodyPr/>
              <a:lstStyle/>
              <a:p>
                <a:r>
                  <a:rPr lang="zh-CN" altLang="en-US">
                    <a:noFill/>
                  </a:rPr>
                  <a:t> </a:t>
                </a:r>
              </a:p>
            </p:txBody>
          </p:sp>
        </mc:Fallback>
      </mc:AlternateContent>
      <p:pic>
        <p:nvPicPr>
          <p:cNvPr id="3" name="图片 2"/>
          <p:cNvPicPr>
            <a:picLocks noChangeAspect="1"/>
          </p:cNvPicPr>
          <p:nvPr/>
        </p:nvPicPr>
        <p:blipFill>
          <a:blip r:embed="rId2"/>
          <a:stretch>
            <a:fillRect/>
          </a:stretch>
        </p:blipFill>
        <p:spPr>
          <a:xfrm>
            <a:off x="909320" y="5723890"/>
            <a:ext cx="10484485" cy="70993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970657"/>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774700" y="700405"/>
            <a:ext cx="10903585" cy="5029835"/>
          </a:xfrm>
          <a:prstGeom prst="rect">
            <a:avLst/>
          </a:prstGeom>
          <a:noFill/>
        </p:spPr>
        <p:txBody>
          <a:bodyPr wrap="square" rtlCol="0">
            <a:noAutofit/>
            <a:scene3d>
              <a:camera prst="orthographicFront"/>
              <a:lightRig rig="threePt" dir="t"/>
            </a:scene3d>
          </a:bodyPr>
          <a:p>
            <a:pPr algn="ctr">
              <a:lnSpc>
                <a:spcPct val="150000"/>
              </a:lnSpc>
            </a:pP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lnSpc>
                <a:spcPct val="150000"/>
              </a:lnSpc>
            </a:pP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lnSpc>
                <a:spcPct val="150000"/>
              </a:lnSpc>
            </a:pPr>
            <a:r>
              <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sym typeface="+mn-ea"/>
              </a:rPr>
              <a:t>（必修第二册）</a:t>
            </a:r>
            <a:endPar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498475"/>
            <a:ext cx="10617835" cy="551878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（三）氮的固定</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氮的固定</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将大气中游离态的氮转化为氮的化合物的过程称为氮的固定。</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固氮形式</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自然固氮：大自然通过闪电释放的能量将空气中的氮气转化为含氮的化合物，</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或通过豆科植物的根瘤菌将氮气转化成氨。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人工固氮：</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通过控制条件，将氮气氧化或还原为氮的化合物。最重要的人工固氮途径就是工业合成氨。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295400"/>
                <a:ext cx="10733405" cy="4832985"/>
              </a:xfrm>
              <a:prstGeom prst="rect">
                <a:avLst/>
              </a:prstGeom>
              <a:noFill/>
            </p:spPr>
            <p:txBody>
              <a:bodyPr wrap="square" rtlCol="0">
                <a:noAutofit/>
              </a:bodyPr>
              <a:p>
                <a:pPr algn="just">
                  <a:lnSpc>
                    <a:spcPct val="13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（一）</a:t>
                </a:r>
                <a:r>
                  <a:rPr lang="en-US" altLang="zh-CN" sz="2800" b="1">
                    <a:latin typeface="宋体" panose="02010600030101010101" pitchFamily="2" charset="-122"/>
                    <a:ea typeface="宋体" panose="02010600030101010101" pitchFamily="2" charset="-122"/>
                    <a:cs typeface="宋体" panose="02010600030101010101" pitchFamily="2" charset="-122"/>
                  </a:rPr>
                  <a:t>NO </a:t>
                </a:r>
                <a:r>
                  <a:rPr lang="zh-CN" altLang="en-US" sz="2800" b="1">
                    <a:latin typeface="宋体" panose="02010600030101010101" pitchFamily="2" charset="-122"/>
                    <a:ea typeface="宋体" panose="02010600030101010101" pitchFamily="2" charset="-122"/>
                    <a:cs typeface="宋体" panose="02010600030101010101" pitchFamily="2" charset="-122"/>
                  </a:rPr>
                  <a:t>和</a:t>
                </a:r>
                <a:r>
                  <a:rPr lang="en-US" altLang="zh-CN" sz="2800" b="1">
                    <a:latin typeface="宋体" panose="02010600030101010101" pitchFamily="2" charset="-122"/>
                    <a:ea typeface="宋体" panose="02010600030101010101" pitchFamily="2" charset="-122"/>
                    <a:cs typeface="宋体" panose="02010600030101010101" pitchFamily="2" charset="-122"/>
                  </a:rPr>
                  <a:t> NO</a:t>
                </a:r>
                <a:r>
                  <a:rPr lang="en-US" altLang="zh-CN" sz="2800" b="1" baseline="-25000">
                    <a:latin typeface="宋体" panose="02010600030101010101" pitchFamily="2" charset="-122"/>
                    <a:ea typeface="宋体" panose="02010600030101010101" pitchFamily="2" charset="-122"/>
                    <a:cs typeface="宋体" panose="02010600030101010101" pitchFamily="2" charset="-122"/>
                  </a:rPr>
                  <a:t>2 </a:t>
                </a:r>
                <a:r>
                  <a:rPr lang="zh-CN" altLang="en-US" sz="2800" b="1">
                    <a:latin typeface="宋体" panose="02010600030101010101" pitchFamily="2" charset="-122"/>
                    <a:ea typeface="宋体" panose="02010600030101010101" pitchFamily="2" charset="-122"/>
                    <a:cs typeface="宋体" panose="02010600030101010101" pitchFamily="2" charset="-122"/>
                  </a:rPr>
                  <a:t>的物理性质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buClrTx/>
                  <a:buSzTx/>
                  <a:buFontTx/>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（二）NO 和 NO</a:t>
                </a:r>
                <a:r>
                  <a:rPr lang="zh-CN" altLang="en-US" sz="28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8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的化学性质</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在常温下</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NO</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很容易与</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反应</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化学方程式为</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2NO+O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2NO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溶于水时发生反应的化学方程式为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3NO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2HNO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+NO</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spcBef>
                    <a:spcPts val="0"/>
                  </a:spcBef>
                  <a:spcAft>
                    <a:spcPts val="0"/>
                  </a:spcAft>
                  <a:buClrTx/>
                  <a:buSzTx/>
                  <a:buFontTx/>
                </a:pP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（三）</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对工业生产硝酸的启示</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工业生产硝酸时</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向吸收后的废气中再通入适量的氧气或空气</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能充分利用原料</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并能减少</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NO</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的排放</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以保护环境。</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295400"/>
                <a:ext cx="10733405" cy="4832985"/>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784860" y="576580"/>
            <a:ext cx="107505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二、一氧化氮和二氧化氮</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2"/>
          <a:stretch>
            <a:fillRect/>
          </a:stretch>
        </p:blipFill>
        <p:spPr>
          <a:xfrm>
            <a:off x="1019175" y="1913255"/>
            <a:ext cx="10257790" cy="979170"/>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280160"/>
            <a:ext cx="10733405" cy="440055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（一）氨气</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1.氨的物理性质</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(1)氨是无色、有刺激性气味的气体</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其密度比空气的小。</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(2)氨很容易液化</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液化时放热</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液氨汽化时要吸收大量的热</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使周围温度急剧降低</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可用作制冷剂。</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(3)氨极易溶于水</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在常温常压下</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1体积水大约可溶解700体积氨。溶于水后生成氨水</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氨水呈弱碱性。</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822960" y="647065"/>
            <a:ext cx="1069530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三、氨和铵盐</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612775"/>
                <a:ext cx="10733405" cy="4612640"/>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氨的化学性质</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与水反应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喷泉实验</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 </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 </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sSubSup>
                      <m:sSubSupPr>
                        <m:ctrlPr>
                          <a:rPr lang="en-US" altLang="en-US" sz="2400">
                            <a:solidFill>
                              <a:schemeClr val="tx1"/>
                            </a:solidFill>
                            <a:latin typeface="Cambria Math" panose="02040503050406030204" charset="0"/>
                            <a:ea typeface="宋体" panose="02010600030101010101" pitchFamily="2" charset="-122"/>
                            <a:cs typeface="Cambria Math" panose="02040503050406030204" charset="0"/>
                          </a:rPr>
                        </m:ctrlPr>
                      </m:sSubSupPr>
                      <m:e>
                        <m:r>
                          <m:rPr>
                            <m:sty m:val="p"/>
                          </m:rPr>
                          <a:rPr lang="en-US" altLang="en-US" sz="2400">
                            <a:solidFill>
                              <a:schemeClr val="tx1"/>
                            </a:solidFill>
                            <a:latin typeface="Cambria Math" panose="02040503050406030204" charset="0"/>
                            <a:ea typeface="宋体" panose="02010600030101010101" pitchFamily="2" charset="-122"/>
                            <a:cs typeface="Cambria Math" panose="02040503050406030204" charset="0"/>
                          </a:rPr>
                          <m:t>NH</m:t>
                        </m:r>
                      </m:e>
                      <m:sub>
                        <m:r>
                          <a:rPr lang="en-US" altLang="en-US" sz="2400">
                            <a:solidFill>
                              <a:schemeClr val="tx1"/>
                            </a:solidFill>
                            <a:latin typeface="Cambria Math" panose="02040503050406030204" charset="0"/>
                            <a:ea typeface="宋体" panose="02010600030101010101" pitchFamily="2" charset="-122"/>
                            <a:cs typeface="Cambria Math" panose="02040503050406030204" charset="0"/>
                          </a:rPr>
                          <m:t>4</m:t>
                        </m:r>
                      </m:sub>
                      <m:sup>
                        <m:r>
                          <a:rPr lang="en-US" altLang="en-US" sz="2400">
                            <a:solidFill>
                              <a:schemeClr val="tx1"/>
                            </a:solidFill>
                            <a:latin typeface="Cambria Math" panose="02040503050406030204" charset="0"/>
                            <a:ea typeface="宋体" panose="02010600030101010101" pitchFamily="2" charset="-122"/>
                            <a:cs typeface="Cambria Math" panose="02040503050406030204" charset="0"/>
                          </a:rPr>
                          <m:t>+</m:t>
                        </m:r>
                      </m:sup>
                    </m:sSubSup>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+OH</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酸反应：将分别蘸有浓氨水、浓盐酸的两支玻璃棒渐渐靠近，观察到的现象是有大量白烟产生。这是因为浓氨水挥发产生的氨气与浓盐酸挥发产生的氯化氢在空气中相遇迅速反应生成氯化铵晶体小颗粒。反应的化学方程式为</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+HCl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氨的催化氧化反应：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612775"/>
                <a:ext cx="10733405" cy="4612640"/>
              </a:xfrm>
              <a:prstGeom prst="rect">
                <a:avLst/>
              </a:prstGeom>
              <a:blipFill rotWithShape="1">
                <a:blip r:embed="rId1"/>
                <a:stretch>
                  <a:fillRect/>
                </a:stretch>
              </a:blipFill>
            </p:spPr>
            <p:txBody>
              <a:bodyPr/>
              <a:lstStyle/>
              <a:p>
                <a:r>
                  <a:rPr lang="zh-CN" altLang="en-US">
                    <a:noFill/>
                  </a:rPr>
                  <a:t> </a:t>
                </a:r>
              </a:p>
            </p:txBody>
          </p:sp>
        </mc:Fallback>
      </mc:AlternateContent>
      <p:pic>
        <p:nvPicPr>
          <p:cNvPr id="2" name="图片 1"/>
          <p:cNvPicPr>
            <a:picLocks noChangeAspect="1"/>
          </p:cNvPicPr>
          <p:nvPr/>
        </p:nvPicPr>
        <p:blipFill>
          <a:blip r:embed="rId2"/>
          <a:stretch>
            <a:fillRect/>
          </a:stretch>
        </p:blipFill>
        <p:spPr>
          <a:xfrm>
            <a:off x="4632960" y="3527425"/>
            <a:ext cx="4896485" cy="72517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27710" y="379095"/>
                <a:ext cx="10790555" cy="5836920"/>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铵盐</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20000"/>
                  </a:lnSpc>
                  <a:spcBef>
                    <a:spcPts val="0"/>
                  </a:spcBef>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1.铵盐的物理性质</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绝大多数铵盐易溶于水。</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铵盐的化学性质</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受热易分解：</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NH4Cl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受热分解，</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Cl </a:t>
                </a:r>
                <a14:m>
                  <m:oMath xmlns:m="http://schemas.openxmlformats.org/officeDocument/2006/math">
                    <m:r>
                      <a:rPr lang="en-US" altLang="zh-CN" sz="2400" b="1" i="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HCl</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HCO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受热分解，</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HCO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i="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O+CO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与碱反应</a:t>
                </a:r>
                <a:r>
                  <a:rPr 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溶液与</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NaOH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溶液共热，</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+ 2NaOH </a:t>
                </a:r>
                <a14:m>
                  <m:oMath xmlns:m="http://schemas.openxmlformats.org/officeDocument/2006/math">
                    <m:r>
                      <a:rPr lang="en-US" altLang="zh-CN" sz="2400" b="1" i="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O+2NH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Ca(OH)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共热，</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Cl+Ca(OH)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i="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CaCl</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的检验：化学原理，</a:t>
                </a:r>
                <a14:m>
                  <m:oMath xmlns:m="http://schemas.openxmlformats.org/officeDocument/2006/math">
                    <m:sSubSup>
                      <m:sSubSupPr>
                        <m:ctrlPr>
                          <a:rPr lang="en-US" altLang="zh-CN" sz="2400">
                            <a:solidFill>
                              <a:schemeClr val="tx1"/>
                            </a:solidFill>
                            <a:latin typeface="Cambria Math" panose="02040503050406030204" charset="0"/>
                            <a:ea typeface="宋体" panose="02010600030101010101" pitchFamily="2" charset="-122"/>
                            <a:cs typeface="Cambria Math" panose="02040503050406030204" charset="0"/>
                          </a:rPr>
                        </m:ctrlPr>
                      </m:sSubSupPr>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NH</m:t>
                        </m:r>
                      </m:e>
                      <m:sub>
                        <m:r>
                          <a:rPr lang="en-US" altLang="zh-CN" sz="2400">
                            <a:solidFill>
                              <a:schemeClr val="tx1"/>
                            </a:solidFill>
                            <a:latin typeface="Cambria Math" panose="02040503050406030204" charset="0"/>
                            <a:ea typeface="宋体" panose="02010600030101010101" pitchFamily="2" charset="-122"/>
                            <a:cs typeface="Cambria Math" panose="02040503050406030204" charset="0"/>
                          </a:rPr>
                          <m:t>4</m:t>
                        </m:r>
                      </m:sub>
                      <m:sup>
                        <m:r>
                          <a:rPr lang="en-US" altLang="zh-CN" sz="2400">
                            <a:solidFill>
                              <a:schemeClr val="tx1"/>
                            </a:solidFill>
                            <a:latin typeface="Cambria Math" panose="02040503050406030204" charset="0"/>
                            <a:ea typeface="宋体" panose="02010600030101010101" pitchFamily="2" charset="-122"/>
                            <a:cs typeface="Cambria Math" panose="02040503050406030204" charset="0"/>
                          </a:rPr>
                          <m:t>+</m:t>
                        </m:r>
                      </m:sup>
                    </m:sSubSup>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+OH</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400" b="1" i="1">
                        <a:solidFill>
                          <a:schemeClr val="tx1"/>
                        </a:solidFill>
                        <a:latin typeface="Cambria Math" panose="02040503050406030204" charset="0"/>
                        <a:ea typeface="宋体" panose="02010600030101010101" pitchFamily="2" charset="-122"/>
                        <a:cs typeface="Cambria Math" panose="02040503050406030204" charset="0"/>
                      </a:rPr>
                      <m:t> ≜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检验方法：把</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NaOH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溶液加到某物质的固体或溶液里，加热后产生的气体能使湿润的红色石蕊试纸变蓝色，</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就可以判断该物质是铵盐。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27710" y="379095"/>
                <a:ext cx="10790555" cy="5836920"/>
              </a:xfrm>
              <a:prstGeom prst="rect">
                <a:avLst/>
              </a:prstGeom>
              <a:blipFill rotWithShape="1">
                <a:blip r:embed="rId1"/>
                <a:stretch>
                  <a:fillRect b="-3405"/>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bldLst>
      <p:bldP spid="31"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27710" y="830580"/>
            <a:ext cx="10518140" cy="5385435"/>
          </a:xfrm>
          <a:prstGeom prst="rect">
            <a:avLst/>
          </a:prstGeom>
          <a:noFill/>
        </p:spPr>
        <p:txBody>
          <a:bodyPr wrap="square" rtlCol="0">
            <a:noAutofit/>
          </a:bodyPr>
          <a:p>
            <a:pPr indent="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(4)</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氨气的制备如下图所示。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395730" y="2009775"/>
            <a:ext cx="9182100" cy="300990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5495" y="1175385"/>
                <a:ext cx="10732770" cy="476885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（一）物理性质</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硝酸是无色、易挥发、有刺激性气味的液体。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化学性质</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1.不稳定性</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强氧化性</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latin typeface="宋体" panose="02010600030101010101" pitchFamily="2" charset="-122"/>
                    <a:ea typeface="宋体" panose="02010600030101010101" pitchFamily="2" charset="-122"/>
                    <a:cs typeface="宋体" panose="02010600030101010101" pitchFamily="2" charset="-122"/>
                  </a:rPr>
                  <a:t>(1)与金属铜反应：浓硝酸与</a:t>
                </a:r>
                <a:r>
                  <a:rPr lang="zh-CN" altLang="en-US" sz="2400" b="1">
                    <a:latin typeface="宋体" panose="02010600030101010101" pitchFamily="2" charset="-122"/>
                    <a:ea typeface="宋体" panose="02010600030101010101" pitchFamily="2" charset="-122"/>
                    <a:cs typeface="宋体" panose="02010600030101010101" pitchFamily="2" charset="-122"/>
                  </a:rPr>
                  <a:t>Cu</a:t>
                </a:r>
                <a:r>
                  <a:rPr lang="zh-CN" altLang="en-US" sz="2400">
                    <a:latin typeface="宋体" panose="02010600030101010101" pitchFamily="2" charset="-122"/>
                    <a:ea typeface="宋体" panose="02010600030101010101" pitchFamily="2" charset="-122"/>
                    <a:cs typeface="宋体" panose="02010600030101010101" pitchFamily="2" charset="-122"/>
                  </a:rPr>
                  <a:t>反应的化学方程式为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b="1">
                    <a:latin typeface="宋体" panose="02010600030101010101" pitchFamily="2" charset="-122"/>
                    <a:ea typeface="宋体" panose="02010600030101010101" pitchFamily="2" charset="-122"/>
                    <a:cs typeface="宋体" panose="02010600030101010101" pitchFamily="2" charset="-122"/>
                  </a:rPr>
                  <a:t>4HN</a:t>
                </a:r>
                <a:r>
                  <a:rPr lang="en-US" altLang="zh-CN" sz="2400" b="1">
                    <a:latin typeface="宋体" panose="02010600030101010101" pitchFamily="2" charset="-122"/>
                    <a:ea typeface="宋体" panose="02010600030101010101" pitchFamily="2" charset="-122"/>
                    <a:cs typeface="宋体" panose="02010600030101010101" pitchFamily="2" charset="-122"/>
                  </a:rPr>
                  <a:t>O</a:t>
                </a:r>
                <a:r>
                  <a:rPr lang="zh-CN" altLang="en-US" sz="2400" b="1" baseline="-250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(浓)</a:t>
                </a:r>
                <a:r>
                  <a:rPr lang="zh-CN" altLang="en-US" sz="2400" b="1">
                    <a:latin typeface="宋体" panose="02010600030101010101" pitchFamily="2" charset="-122"/>
                    <a:ea typeface="宋体" panose="02010600030101010101" pitchFamily="2" charset="-122"/>
                    <a:cs typeface="宋体" panose="02010600030101010101" pitchFamily="2" charset="-122"/>
                  </a:rPr>
                  <a:t>+Cu</a:t>
                </a:r>
                <a14:m>
                  <m:oMath xmlns:m="http://schemas.openxmlformats.org/officeDocument/2006/math">
                    <m:r>
                      <a:rPr lang="en-US" altLang="zh-CN" sz="2400" b="1">
                        <a:latin typeface="Cambria Math" panose="02040503050406030204" charset="0"/>
                        <a:ea typeface="宋体" panose="02010600030101010101" pitchFamily="2" charset="-122"/>
                        <a:cs typeface="Cambria Math" panose="02040503050406030204" charset="0"/>
                      </a:rPr>
                      <m:t> = </m:t>
                    </m:r>
                  </m:oMath>
                </a14:m>
                <a:r>
                  <a:rPr lang="zh-CN" altLang="en-US" sz="2400" b="1">
                    <a:latin typeface="宋体" panose="02010600030101010101" pitchFamily="2" charset="-122"/>
                    <a:ea typeface="宋体" panose="02010600030101010101" pitchFamily="2" charset="-122"/>
                    <a:cs typeface="宋体" panose="02010600030101010101" pitchFamily="2" charset="-122"/>
                  </a:rPr>
                  <a:t>Cu(NO</a:t>
                </a:r>
                <a:r>
                  <a:rPr lang="zh-CN" altLang="en-US" sz="2400" b="1" baseline="-25000">
                    <a:latin typeface="宋体" panose="02010600030101010101" pitchFamily="2" charset="-122"/>
                    <a:ea typeface="宋体" panose="02010600030101010101" pitchFamily="2" charset="-122"/>
                    <a:cs typeface="宋体" panose="02010600030101010101" pitchFamily="2" charset="-122"/>
                  </a:rPr>
                  <a:t>3</a:t>
                </a:r>
                <a:r>
                  <a:rPr lang="zh-CN" altLang="en-US" sz="2400" b="1">
                    <a:latin typeface="宋体" panose="02010600030101010101" pitchFamily="2" charset="-122"/>
                    <a:ea typeface="宋体" panose="02010600030101010101" pitchFamily="2" charset="-122"/>
                    <a:cs typeface="宋体" panose="02010600030101010101" pitchFamily="2" charset="-122"/>
                  </a:rPr>
                  <a:t>)</a:t>
                </a:r>
                <a:r>
                  <a:rPr lang="zh-CN" altLang="en-US" sz="2400" b="1" baseline="-25000">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+2NO</a:t>
                </a:r>
                <a:r>
                  <a:rPr lang="zh-CN" altLang="en-US" sz="2400" b="1" baseline="-25000">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↑+2H</a:t>
                </a:r>
                <a:r>
                  <a:rPr lang="zh-CN" altLang="en-US" sz="2400" b="1" baseline="-25000">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O</a:t>
                </a:r>
                <a:r>
                  <a:rPr lang="zh-CN" altLang="en-US" sz="2400">
                    <a:latin typeface="宋体" panose="02010600030101010101" pitchFamily="2" charset="-122"/>
                    <a:ea typeface="宋体" panose="02010600030101010101" pitchFamily="2" charset="-122"/>
                    <a:cs typeface="宋体" panose="02010600030101010101" pitchFamily="2" charset="-122"/>
                  </a:rPr>
                  <a:t>；稀硝酸与</a:t>
                </a:r>
                <a:r>
                  <a:rPr lang="zh-CN" altLang="en-US" sz="2400" b="1">
                    <a:latin typeface="宋体" panose="02010600030101010101" pitchFamily="2" charset="-122"/>
                    <a:ea typeface="宋体" panose="02010600030101010101" pitchFamily="2" charset="-122"/>
                    <a:cs typeface="宋体" panose="02010600030101010101" pitchFamily="2" charset="-122"/>
                  </a:rPr>
                  <a:t>Cu</a:t>
                </a:r>
                <a:r>
                  <a:rPr lang="zh-CN" altLang="en-US" sz="2400">
                    <a:latin typeface="宋体" panose="02010600030101010101" pitchFamily="2" charset="-122"/>
                    <a:ea typeface="宋体" panose="02010600030101010101" pitchFamily="2" charset="-122"/>
                    <a:cs typeface="宋体" panose="02010600030101010101" pitchFamily="2" charset="-122"/>
                  </a:rPr>
                  <a:t>反应的化学方程式为 </a:t>
                </a:r>
                <a:r>
                  <a:rPr lang="zh-CN" altLang="en-US" sz="2400" b="1">
                    <a:latin typeface="宋体" panose="02010600030101010101" pitchFamily="2" charset="-122"/>
                    <a:ea typeface="宋体" panose="02010600030101010101" pitchFamily="2" charset="-122"/>
                    <a:cs typeface="宋体" panose="02010600030101010101" pitchFamily="2" charset="-122"/>
                  </a:rPr>
                  <a:t>8HNO3</a:t>
                </a:r>
                <a:r>
                  <a:rPr lang="zh-CN" altLang="en-US" sz="2400">
                    <a:latin typeface="宋体" panose="02010600030101010101" pitchFamily="2" charset="-122"/>
                    <a:ea typeface="宋体" panose="02010600030101010101" pitchFamily="2" charset="-122"/>
                    <a:cs typeface="宋体" panose="02010600030101010101" pitchFamily="2" charset="-122"/>
                  </a:rPr>
                  <a:t>(稀)</a:t>
                </a:r>
                <a:r>
                  <a:rPr lang="zh-CN" altLang="en-US" sz="2400" b="1">
                    <a:latin typeface="宋体" panose="02010600030101010101" pitchFamily="2" charset="-122"/>
                    <a:ea typeface="宋体" panose="02010600030101010101" pitchFamily="2" charset="-122"/>
                    <a:cs typeface="宋体" panose="02010600030101010101" pitchFamily="2" charset="-122"/>
                  </a:rPr>
                  <a:t>+3Cu</a:t>
                </a:r>
                <a14:m>
                  <m:oMath xmlns:m="http://schemas.openxmlformats.org/officeDocument/2006/math">
                    <m:r>
                      <a:rPr lang="en-US" altLang="zh-CN" sz="2400" b="1">
                        <a:latin typeface="Cambria Math" panose="02040503050406030204" charset="0"/>
                        <a:ea typeface="宋体" panose="02010600030101010101" pitchFamily="2" charset="-122"/>
                        <a:cs typeface="Cambria Math" panose="02040503050406030204" charset="0"/>
                      </a:rPr>
                      <m:t> </m:t>
                    </m:r>
                    <m:r>
                      <a:rPr lang="en-US" altLang="zh-CN" sz="2400" b="1">
                        <a:latin typeface="Cambria Math" panose="02040503050406030204" charset="0"/>
                        <a:ea typeface="宋体" panose="02010600030101010101" pitchFamily="2" charset="-122"/>
                        <a:cs typeface="Cambria Math" panose="02040503050406030204" charset="0"/>
                      </a:rPr>
                      <m:t>= </m:t>
                    </m:r>
                  </m:oMath>
                </a14:m>
                <a:r>
                  <a:rPr lang="zh-CN" altLang="en-US" sz="2400" b="1">
                    <a:latin typeface="宋体" panose="02010600030101010101" pitchFamily="2" charset="-122"/>
                    <a:ea typeface="宋体" panose="02010600030101010101" pitchFamily="2" charset="-122"/>
                    <a:cs typeface="宋体" panose="02010600030101010101" pitchFamily="2" charset="-122"/>
                  </a:rPr>
                  <a:t>3Cu(NO</a:t>
                </a:r>
                <a:r>
                  <a:rPr lang="zh-CN" altLang="en-US" sz="2400" b="1" baseline="-25000">
                    <a:latin typeface="宋体" panose="02010600030101010101" pitchFamily="2" charset="-122"/>
                    <a:ea typeface="宋体" panose="02010600030101010101" pitchFamily="2" charset="-122"/>
                    <a:cs typeface="宋体" panose="02010600030101010101" pitchFamily="2" charset="-122"/>
                  </a:rPr>
                  <a:t>3</a:t>
                </a:r>
                <a:r>
                  <a:rPr lang="zh-CN" altLang="en-US" sz="2400" b="1">
                    <a:latin typeface="宋体" panose="02010600030101010101" pitchFamily="2" charset="-122"/>
                    <a:ea typeface="宋体" panose="02010600030101010101" pitchFamily="2" charset="-122"/>
                    <a:cs typeface="宋体" panose="02010600030101010101" pitchFamily="2" charset="-122"/>
                  </a:rPr>
                  <a:t>)</a:t>
                </a:r>
                <a:r>
                  <a:rPr lang="zh-CN" altLang="en-US" sz="2400" b="1" baseline="-25000">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 +2NO↑+4H</a:t>
                </a:r>
                <a:r>
                  <a:rPr lang="zh-CN" altLang="en-US" sz="2400" b="1" baseline="-25000">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O</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5495" y="1175385"/>
                <a:ext cx="10732770" cy="4768850"/>
              </a:xfrm>
              <a:prstGeom prst="rect">
                <a:avLst/>
              </a:prstGeom>
              <a:blipFill rotWithShape="1">
                <a:blip r:embed="rId1"/>
                <a:stretch>
                  <a:fillRect b="-200"/>
                </a:stretch>
              </a:blipFill>
            </p:spPr>
            <p:txBody>
              <a:bodyPr/>
              <a:lstStyle/>
              <a:p>
                <a:r>
                  <a:rPr lang="zh-CN" altLang="en-US">
                    <a:noFill/>
                  </a:rPr>
                  <a:t> </a:t>
                </a:r>
              </a:p>
            </p:txBody>
          </p:sp>
        </mc:Fallback>
      </mc:AlternateContent>
      <p:sp>
        <p:nvSpPr>
          <p:cNvPr id="32" name="文本框 31"/>
          <p:cNvSpPr txBox="1"/>
          <p:nvPr/>
        </p:nvSpPr>
        <p:spPr>
          <a:xfrm>
            <a:off x="785495" y="513715"/>
            <a:ext cx="107505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四、硝酸</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1437005" y="3322955"/>
            <a:ext cx="5182235" cy="61341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94055" y="690880"/>
            <a:ext cx="10969625" cy="2266315"/>
          </a:xfrm>
          <a:prstGeom prst="rect">
            <a:avLst/>
          </a:prstGeom>
          <a:noFill/>
        </p:spPr>
        <p:txBody>
          <a:bodyPr wrap="square" rtlCol="0">
            <a:noAutofit/>
          </a:bodyPr>
          <a:p>
            <a:pPr indent="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常温下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铁、铝的表面被浓硝酸或浓硫酸氧化发生钝化。</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王水是浓硝酸和浓盐酸的混合物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两者体积之比为</a:t>
            </a:r>
            <a:r>
              <a:rPr lang="en-US" altLang="zh-CN" sz="2400">
                <a:latin typeface="宋体" panose="02010600030101010101" pitchFamily="2" charset="-122"/>
                <a:ea typeface="宋体" panose="02010600030101010101" pitchFamily="2" charset="-122"/>
                <a:cs typeface="宋体" panose="02010600030101010101" pitchFamily="2" charset="-122"/>
              </a:rPr>
              <a:t>1∶3</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3.</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铵盐的化学性质</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原理：</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将氮气经过一系列反应得到硝酸，</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如下图所示。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774700" y="3057525"/>
            <a:ext cx="10407015" cy="182753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04850" y="1166495"/>
            <a:ext cx="10598150" cy="476885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sz="2800" b="1">
                <a:latin typeface="宋体" panose="02010600030101010101" pitchFamily="2" charset="-122"/>
                <a:ea typeface="宋体" panose="02010600030101010101" pitchFamily="2" charset="-122"/>
                <a:cs typeface="宋体" panose="02010600030101010101" pitchFamily="2" charset="-122"/>
                <a:sym typeface="+mn-ea"/>
              </a:rPr>
              <a:t>（一）</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SO</a:t>
            </a:r>
            <a:r>
              <a:rPr lang="en-US" altLang="zh-CN" sz="28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与</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NO</a:t>
            </a:r>
            <a:r>
              <a:rPr lang="en-US" altLang="zh-CN" sz="2800" b="1" baseline="-25000">
                <a:latin typeface="宋体" panose="02010600030101010101" pitchFamily="2" charset="-122"/>
                <a:ea typeface="宋体" panose="02010600030101010101" pitchFamily="2" charset="-122"/>
                <a:cs typeface="宋体" panose="02010600030101010101" pitchFamily="2" charset="-122"/>
                <a:sym typeface="+mn-ea"/>
              </a:rPr>
              <a:t>x</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的主要来源</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SO</a:t>
            </a:r>
            <a:r>
              <a:rPr lang="en-US" altLang="zh-CN" sz="28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主要来自煤、石油的燃烧和某些含硫金属矿物的冶炼。</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NO</a:t>
            </a:r>
            <a:r>
              <a:rPr lang="en-US" altLang="zh-CN" sz="2800" b="1" baseline="-25000">
                <a:latin typeface="宋体" panose="02010600030101010101" pitchFamily="2" charset="-122"/>
                <a:ea typeface="宋体" panose="02010600030101010101" pitchFamily="2" charset="-122"/>
                <a:cs typeface="宋体" panose="02010600030101010101" pitchFamily="2" charset="-122"/>
                <a:sym typeface="+mn-ea"/>
              </a:rPr>
              <a:t>x</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主要来自机动车尾气</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高温条件下氮气和氧气反应生成氮氧化物</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（二）酸雨</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pH&lt;5.6</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的降水称为酸雨。成因：主要是大气中的</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和</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x</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以及它们在大气中发生反应后的生成物溶于降水形成的。</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（三）</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危害</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酸雨会直接损伤农作物</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破坏森林和草原</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使土壤、湖泊酸化。加速建筑物、桥梁、工业设备、运输工具和电缆的腐蚀。</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04215" y="513715"/>
            <a:ext cx="108153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五、</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酸雨及防治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3</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2306955"/>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第三节</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无机非金属材料</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203960" y="700405"/>
            <a:ext cx="10152380" cy="5605145"/>
          </a:xfrm>
          <a:prstGeom prst="rect">
            <a:avLst/>
          </a:prstGeom>
          <a:noFill/>
        </p:spPr>
        <p:txBody>
          <a:bodyPr wrap="square" rtlCol="0">
            <a:noAutofit/>
            <a:scene3d>
              <a:camera prst="orthographicFront"/>
              <a:lightRig rig="threePt" dir="t"/>
            </a:scene3d>
          </a:bodyPr>
          <a:p>
            <a:pPr algn="l">
              <a:lnSpc>
                <a:spcPct val="150000"/>
              </a:lnSpc>
            </a:pPr>
            <a:endParaRPr lang="zh-CN" altLang="en-US" sz="48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sym typeface="+mn-ea"/>
            </a:endParaRPr>
          </a:p>
        </p:txBody>
      </p:sp>
      <p:pic>
        <p:nvPicPr>
          <p:cNvPr id="2" name="C9F754DE-2CAD-44b6-B708-469DEB6407EB-1" descr="C:/Users/Administrator/AppData/Local/Temp/wpp.tEMdUywpp"/>
          <p:cNvPicPr>
            <a:picLocks noChangeAspect="1"/>
          </p:cNvPicPr>
          <p:nvPr/>
        </p:nvPicPr>
        <p:blipFill>
          <a:blip r:embed="rId1"/>
          <a:stretch>
            <a:fillRect/>
          </a:stretch>
        </p:blipFill>
        <p:spPr>
          <a:xfrm>
            <a:off x="1894205" y="588010"/>
            <a:ext cx="7512050" cy="5681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37845" y="1084580"/>
            <a:ext cx="11125200" cy="517271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（一）硅酸盐</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1.定义</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硅酸盐由硅、氧和金属元素组成的化合物的总称，</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是构成地壳岩石的重要成分。</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表示方法</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硅酸盐矿物的成分复杂，通常用</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SiO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和金属氧化物的组合形式表示它们的组成，氧化物的书写顺序：活泼金属氧化物</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较活泼金属氧化物</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二氧化硅</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水。如钾云母写成</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K</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O·3Al</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·6SiO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3.传统硅酸盐材料</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如水泥、玻璃、陶瓷等硅酸盐材料。</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537845" y="487045"/>
            <a:ext cx="1098105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一、硅酸盐材料</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27710" y="459105"/>
                <a:ext cx="10518140" cy="5807075"/>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a:t>
                </a:r>
                <a:r>
                  <a:rPr lang="zh-CN" altLang="en-US" sz="2800" b="1">
                    <a:latin typeface="宋体" panose="02010600030101010101" pitchFamily="2" charset="-122"/>
                    <a:ea typeface="宋体" panose="02010600030101010101" pitchFamily="2" charset="-122"/>
                    <a:cs typeface="宋体" panose="02010600030101010101" pitchFamily="2" charset="-122"/>
                  </a:rPr>
                  <a:t>常见硅酸盐材料比较</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玻璃生产中的两个重要反应：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+SiO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SiO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CaCO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+SiO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CaSiO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CO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en-US"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31" name="文本框 30"/>
              <p:cNvSpPr txBox="1">
                <a:spLocks noRot="1" noChangeAspect="1" noMove="1" noResize="1" noEditPoints="1" noAdjustHandles="1" noChangeArrowheads="1" noChangeShapeType="1" noTextEdit="1"/>
              </p:cNvSpPr>
              <p:nvPr/>
            </p:nvSpPr>
            <p:spPr>
              <a:xfrm>
                <a:off x="727710" y="459105"/>
                <a:ext cx="10518140" cy="5807075"/>
              </a:xfrm>
              <a:prstGeom prst="rect">
                <a:avLst/>
              </a:prstGeom>
              <a:blipFill rotWithShape="1">
                <a:blip r:embed="rId1"/>
                <a:stretch>
                  <a:fillRect b="-2745"/>
                </a:stretch>
              </a:blipFill>
            </p:spPr>
            <p:txBody>
              <a:bodyPr/>
              <a:lstStyle/>
              <a:p>
                <a:r>
                  <a:rPr lang="zh-CN" altLang="en-US">
                    <a:noFill/>
                  </a:rPr>
                  <a:t> </a:t>
                </a:r>
              </a:p>
            </p:txBody>
          </p:sp>
        </mc:Fallback>
      </mc:AlternateContent>
      <p:pic>
        <p:nvPicPr>
          <p:cNvPr id="2" name="图片 1"/>
          <p:cNvPicPr>
            <a:picLocks noChangeAspect="1"/>
          </p:cNvPicPr>
          <p:nvPr/>
        </p:nvPicPr>
        <p:blipFill>
          <a:blip r:embed="rId2"/>
          <a:stretch>
            <a:fillRect/>
          </a:stretch>
        </p:blipFill>
        <p:spPr>
          <a:xfrm>
            <a:off x="1370330" y="1122045"/>
            <a:ext cx="8813165" cy="4157345"/>
          </a:xfrm>
          <a:prstGeom prst="rect">
            <a:avLst/>
          </a:prstGeom>
        </p:spPr>
      </p:pic>
      <p:pic>
        <p:nvPicPr>
          <p:cNvPr id="3" name="图片 2"/>
          <p:cNvPicPr>
            <a:picLocks noChangeAspect="1"/>
          </p:cNvPicPr>
          <p:nvPr/>
        </p:nvPicPr>
        <p:blipFill>
          <a:blip r:embed="rId3"/>
          <a:srcRect r="10650"/>
          <a:stretch>
            <a:fillRect/>
          </a:stretch>
        </p:blipFill>
        <p:spPr>
          <a:xfrm>
            <a:off x="6992620" y="5361940"/>
            <a:ext cx="506095" cy="394335"/>
          </a:xfrm>
          <a:prstGeom prst="rect">
            <a:avLst/>
          </a:prstGeom>
        </p:spPr>
      </p:pic>
      <p:pic>
        <p:nvPicPr>
          <p:cNvPr id="5" name="图片 4"/>
          <p:cNvPicPr>
            <a:picLocks noChangeAspect="1"/>
          </p:cNvPicPr>
          <p:nvPr/>
        </p:nvPicPr>
        <p:blipFill>
          <a:blip r:embed="rId3"/>
          <a:srcRect r="10650"/>
          <a:stretch>
            <a:fillRect/>
          </a:stretch>
        </p:blipFill>
        <p:spPr>
          <a:xfrm>
            <a:off x="2969895" y="5871845"/>
            <a:ext cx="506095" cy="39433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694055" y="949325"/>
                <a:ext cx="10824845" cy="569595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（一）硅和二氧化硅</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1.硅的存在与性质</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硅是亲氧元素，在自然界中总是与氧化合，</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主要以硅酸盐和氧化物的形式存在。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单质硅是应用最为广泛的半导体材料。</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高温下，硅能与氧气反应生成</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SiO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，与氯气反应生成</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SiCl</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二氧化硅的性质</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二氧化硅的硬度大、熔点高</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难溶于水。</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酸性氧化物：</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SiO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+2NaOH</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Na</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SiO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具有氧化性：</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SiO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+2C</a:t>
                </a:r>
                <a14:m>
                  <m:oMath xmlns:m="http://schemas.openxmlformats.org/officeDocument/2006/math">
                    <m:r>
                      <a:rPr lang="en-US" altLang="zh-CN" sz="2400" b="1" i="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Si+2CO</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特性：</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SiO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+4HF </a:t>
                </a:r>
                <a14:m>
                  <m:oMath xmlns:m="http://schemas.openxmlformats.org/officeDocument/2006/math">
                    <m:r>
                      <a:rPr lang="en-US" altLang="zh-CN" sz="2400" b="1" i="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SiF</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694055" y="949325"/>
                <a:ext cx="10824845" cy="5695950"/>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694690" y="401320"/>
            <a:ext cx="108407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二、新型无机非金属材料</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5" name="图片 4"/>
          <p:cNvPicPr>
            <a:picLocks noChangeAspect="1"/>
          </p:cNvPicPr>
          <p:nvPr/>
        </p:nvPicPr>
        <p:blipFill>
          <a:blip r:embed="rId2"/>
          <a:srcRect r="10650"/>
          <a:stretch>
            <a:fillRect/>
          </a:stretch>
        </p:blipFill>
        <p:spPr>
          <a:xfrm>
            <a:off x="4746625" y="5566410"/>
            <a:ext cx="506095" cy="39433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94055" y="579120"/>
            <a:ext cx="10841990" cy="606615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（二）新型陶瓷与碳纳米材料</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1.新型陶瓷</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高温结构陶瓷：</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如氮化硅陶瓷具有较高的硬度和耐磨性、较强的抗化学侵蚀性和电绝缘性等。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生物陶瓷：对机体无排异反应，</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不会引起代谢作用异常。</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压电陶瓷：</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具有压电效应。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超导陶瓷：</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在临界温度时电阻为零的陶瓷。</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碳化硅</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SiC</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一种用途广泛的高温结构陶瓷</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碳化硅俗称金刚砂，它是由碳原子和硅原子通过共价键连接而形成，与金刚石的结构类似，</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具有硬度大和优异的高温抗氧化性能。</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94055" y="759460"/>
            <a:ext cx="10841990" cy="5636895"/>
          </a:xfrm>
          <a:prstGeom prst="rect">
            <a:avLst/>
          </a:prstGeom>
          <a:noFill/>
        </p:spPr>
        <p:txBody>
          <a:bodyPr wrap="square" rtlCol="0">
            <a:noAutofit/>
          </a:bodyPr>
          <a:p>
            <a:pPr algn="just">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3</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.碳纳米材料</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富勒烯：是由碳原子构成的一系列笼形分子的总称，如</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50</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60</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70</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120</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其代表物是</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60</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碳纳米管：是由石墨片层卷成的管状物，具有纳米尺度的直径。比表面积大，</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具有高强度和优良的电学性能。</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石墨烯：是只有一个碳原子直径厚度的单层石墨，</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其独特的结构使其电阻率低、热导率高，</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具有很高的强度。</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上述碳纳米材料，</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与金刚石、石墨等均为碳的同素异形体。</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化学</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542415" y="1843405"/>
            <a:ext cx="9265285" cy="2646045"/>
          </a:xfrm>
          <a:prstGeom prst="rect">
            <a:avLst/>
          </a:prstGeom>
          <a:noFill/>
        </p:spPr>
        <p:txBody>
          <a:bodyPr wrap="square" rtlCol="0">
            <a:spAutoFit/>
          </a:bodyPr>
          <a:p>
            <a:pPr algn="ctr"/>
            <a:r>
              <a:rPr lang="zh-CN" altLang="en-US" sz="66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第五章</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endPar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endParaRPr lang="en-US" altLang="zh-CN" sz="40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54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化工生产中的重要非金属元素</a:t>
            </a:r>
            <a:endParaRPr lang="zh-CN" altLang="en-US" sz="54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2306955"/>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第一节</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硫及其化合物</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04215" y="1327785"/>
            <a:ext cx="10814050" cy="435292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（一）硫</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结构特点</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硫元素位于第</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周期</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Ⅵ</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族，最外层有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6</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个电子，反应中易得</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个电子，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S</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单质的氧化性比氧气的氧化性弱，常见的化合价是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0</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+6,</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最高价氧化物对应的水化物是</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2.物理性质</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硫</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俗称硫黄</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是一种黄色晶体，质脆，易研成粉末。硫难溶于水，微溶于酒精，易溶于二硫化碳</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CS</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84860" y="538480"/>
            <a:ext cx="436562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一、硫和硫的氧化物</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080135"/>
                <a:ext cx="10733405" cy="4937125"/>
              </a:xfrm>
              <a:prstGeom prst="rect">
                <a:avLst/>
              </a:prstGeom>
              <a:noFill/>
            </p:spPr>
            <p:txBody>
              <a:bodyPr wrap="square" rtlCol="0">
                <a:noAutofit/>
              </a:bodyPr>
              <a:p>
                <a:pPr algn="just">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3.</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化学性质</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与金属反应：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Fe+S </a:t>
                </a:r>
                <a14:m>
                  <m:oMath xmlns:m="http://schemas.openxmlformats.org/officeDocument/2006/math">
                    <m:r>
                      <a:rPr lang="en-US" altLang="zh-CN" sz="2400" b="1" i="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FeS</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2Cu+S</a:t>
                </a:r>
                <a14:m>
                  <m:oMath xmlns:m="http://schemas.openxmlformats.org/officeDocument/2006/math">
                    <m:r>
                      <a:rPr lang="en-US" altLang="zh-CN" sz="2400" b="1" i="1">
                        <a:solidFill>
                          <a:schemeClr val="tx1"/>
                        </a:solidFill>
                        <a:latin typeface="Cambria Math" panose="02040503050406030204" charset="0"/>
                        <a:ea typeface="宋体" panose="02010600030101010101" pitchFamily="2" charset="-122"/>
                        <a:cs typeface="Cambria Math" panose="02040503050406030204" charset="0"/>
                      </a:rPr>
                      <m:t> ≜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Cu2S</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S+Hg</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 </m:t>
                    </m:r>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HgS</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注：</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①</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与变价金属反应时，</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一般只能生成低价态的金属硫化物。</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汞洒落在地面，可撒些硫粉覆盖，</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这样可以防止汞蒸气中毒。</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与非金属反应：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S+H2</a:t>
                </a:r>
                <a14:m>
                  <m:oMath xmlns:m="http://schemas.openxmlformats.org/officeDocument/2006/math">
                    <m:r>
                      <a:rPr lang="en-US" altLang="zh-CN" sz="2400" b="1" i="1">
                        <a:solidFill>
                          <a:schemeClr val="tx1"/>
                        </a:solidFill>
                        <a:latin typeface="Cambria Math" panose="02040503050406030204" charset="0"/>
                        <a:ea typeface="宋体" panose="02010600030101010101" pitchFamily="2" charset="-122"/>
                        <a:cs typeface="Cambria Math" panose="02040503050406030204" charset="0"/>
                      </a:rPr>
                      <m:t> ≜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H2S, 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空气中：淡蓝色火焰；</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纯氧中：蓝紫色火焰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NaOH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3S+6NaOH </a:t>
                </a:r>
                <a14:m>
                  <m:oMath xmlns:m="http://schemas.openxmlformats.org/officeDocument/2006/math">
                    <m:r>
                      <a:rPr lang="en-US" altLang="zh-CN" sz="2400" b="1" i="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2Na</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S+Na</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+3H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3S+6OH</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i="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2S</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2-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sSubSup>
                      <m:sSubSupPr>
                        <m:ctrlPr>
                          <a:rPr lang="en-US" altLang="zh-CN" sz="2400">
                            <a:solidFill>
                              <a:schemeClr val="tx1"/>
                            </a:solidFill>
                            <a:latin typeface="Cambria Math" panose="02040503050406030204" charset="0"/>
                            <a:ea typeface="宋体" panose="02010600030101010101" pitchFamily="2" charset="-122"/>
                            <a:cs typeface="Cambria Math" panose="02040503050406030204" charset="0"/>
                          </a:rPr>
                        </m:ctrlPr>
                      </m:sSubSupPr>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SO</m:t>
                        </m:r>
                      </m:e>
                      <m:sub>
                        <m:r>
                          <a:rPr lang="en-US" altLang="zh-CN" sz="2400">
                            <a:solidFill>
                              <a:schemeClr val="tx1"/>
                            </a:solidFill>
                            <a:latin typeface="Cambria Math" panose="02040503050406030204" charset="0"/>
                            <a:ea typeface="宋体" panose="02010600030101010101" pitchFamily="2" charset="-122"/>
                            <a:cs typeface="Cambria Math" panose="02040503050406030204" charset="0"/>
                          </a:rPr>
                          <m:t>3</m:t>
                        </m:r>
                      </m:sub>
                      <m:sup>
                        <m:r>
                          <a:rPr lang="en-US" altLang="zh-CN" sz="2400">
                            <a:solidFill>
                              <a:schemeClr val="tx1"/>
                            </a:solidFill>
                            <a:latin typeface="Cambria Math" panose="02040503050406030204" charset="0"/>
                            <a:ea typeface="宋体" panose="02010600030101010101" pitchFamily="2" charset="-122"/>
                            <a:cs typeface="Cambria Math" panose="02040503050406030204" charset="0"/>
                          </a:rPr>
                          <m:t>2</m:t>
                        </m:r>
                        <m:r>
                          <a:rPr lang="en-US" altLang="zh-CN" sz="2400">
                            <a:solidFill>
                              <a:schemeClr val="tx1"/>
                            </a:solidFill>
                            <a:latin typeface="Cambria Math" panose="02040503050406030204" charset="0"/>
                            <a:ea typeface="宋体" panose="02010600030101010101" pitchFamily="2" charset="-122"/>
                            <a:cs typeface="Cambria Math" panose="02040503050406030204" charset="0"/>
                          </a:rPr>
                          <m:t>−</m:t>
                        </m:r>
                      </m:sup>
                    </m:sSubSup>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+3H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利用热的碱液可以洗去附着在试管壁上的</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080135"/>
                <a:ext cx="10733405" cy="4937125"/>
              </a:xfrm>
              <a:prstGeom prst="rect">
                <a:avLst/>
              </a:prstGeom>
              <a:blipFill rotWithShape="1">
                <a:blip r:embed="rId1"/>
                <a:stretch>
                  <a:fillRect/>
                </a:stretch>
              </a:blipFill>
            </p:spPr>
            <p:txBody>
              <a:bodyPr/>
              <a:lstStyle/>
              <a:p>
                <a:r>
                  <a:rPr lang="zh-CN" altLang="en-US">
                    <a:noFill/>
                  </a:rPr>
                  <a:t> </a:t>
                </a:r>
              </a:p>
            </p:txBody>
          </p:sp>
        </mc:Fallback>
      </mc:AlternateContent>
      <p:pic>
        <p:nvPicPr>
          <p:cNvPr id="2" name="图片 1"/>
          <p:cNvPicPr>
            <a:picLocks noChangeAspect="1"/>
          </p:cNvPicPr>
          <p:nvPr/>
        </p:nvPicPr>
        <p:blipFill>
          <a:blip r:embed="rId2"/>
          <a:srcRect r="3045"/>
          <a:stretch>
            <a:fillRect/>
          </a:stretch>
        </p:blipFill>
        <p:spPr>
          <a:xfrm>
            <a:off x="6705600" y="3289935"/>
            <a:ext cx="420370" cy="27813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652145"/>
                <a:ext cx="10733405" cy="566674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（二）二氧化硫</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1.物理性质</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是无色、有刺激性气味的有毒气体，其密度比空气的大，易液化，易溶于水</a:t>
                </a:r>
                <a:r>
                  <a:rPr 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通常情况下，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体积的水可以溶解约</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40</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体积的</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化学</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性质</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酸性氧化物：</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与水反应，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14:m>
                  <m:oMath xmlns:m="http://schemas.openxmlformats.org/officeDocument/2006/math">
                    <m:r>
                      <a:rPr lang="en-US" altLang="en-US" sz="2400" b="1">
                        <a:solidFill>
                          <a:schemeClr val="tx1"/>
                        </a:solidFill>
                        <a:latin typeface="Cambria Math" panose="02040503050406030204" charset="0"/>
                        <a:ea typeface="宋体" panose="02010600030101010101" pitchFamily="2" charset="-122"/>
                        <a:cs typeface="Cambria Math" panose="02040503050406030204" charset="0"/>
                      </a:rPr>
                      <m:t> </m:t>
                    </m:r>
                    <m:r>
                      <a:rPr lang="en-US" altLang="en-US"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与碱反应：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+Ca(OH)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CaSO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+Ca</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+2OH</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CaSO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③</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与碱性氧化物反应：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+Na</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652145"/>
                <a:ext cx="10733405" cy="5666740"/>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bldLst>
      <p:bldP spid="3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 name="组合 1"/>
          <p:cNvGrpSpPr/>
          <p:nvPr/>
        </p:nvGrpSpPr>
        <p:grpSpPr>
          <a:xfrm>
            <a:off x="594995" y="88265"/>
            <a:ext cx="11068050" cy="6438900"/>
            <a:chOff x="937" y="139"/>
            <a:chExt cx="17430" cy="10140"/>
          </a:xfrm>
        </p:grpSpPr>
        <mc:AlternateContent xmlns:mc="http://schemas.openxmlformats.org/markup-compatibility/2006">
          <mc:Choice xmlns:a14="http://schemas.microsoft.com/office/drawing/2010/main" Requires="a14">
            <p:sp>
              <p:nvSpPr>
                <p:cNvPr id="31" name="文本框 30"/>
                <p:cNvSpPr txBox="1"/>
                <p:nvPr/>
              </p:nvSpPr>
              <p:spPr>
                <a:xfrm>
                  <a:off x="937" y="139"/>
                  <a:ext cx="17431" cy="10140"/>
                </a:xfrm>
                <a:prstGeom prst="rect">
                  <a:avLst/>
                </a:prstGeom>
                <a:noFill/>
              </p:spPr>
              <p:txBody>
                <a:bodyPr wrap="square" rtlCol="0">
                  <a:noAutofit/>
                </a:bodyPr>
                <a:p>
                  <a:pPr algn="just">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还原性表现为与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等氧化剂反应。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。可逆反应：在同一条件下，既能向正反应方向进行，</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同时又能向逆反应方向进行的反应；用</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en-US" sz="2400">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连接反应物与生成物；</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特点是必须在同一条件下进行，正、逆反应同时发生。</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X</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X</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包括</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Cl</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Br</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I</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+X</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 </m:t>
                      </m:r>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+2HX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③</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KMnO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反应，使其紫色褪去：</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5SO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14:m>
                    <m:oMath xmlns:m="http://schemas.openxmlformats.org/officeDocument/2006/math">
                      <m:sSubSup>
                        <m:sSubSupPr>
                          <m:ctrlPr>
                            <a:rPr lang="en-US" altLang="zh-CN" sz="2400">
                              <a:solidFill>
                                <a:schemeClr val="tx1"/>
                              </a:solidFill>
                              <a:latin typeface="Cambria Math" panose="02040503050406030204" charset="0"/>
                              <a:ea typeface="宋体" panose="02010600030101010101" pitchFamily="2" charset="-122"/>
                              <a:cs typeface="Cambria Math" panose="02040503050406030204" charset="0"/>
                            </a:rPr>
                          </m:ctrlPr>
                        </m:sSubSupPr>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MnO</m:t>
                          </m:r>
                        </m:e>
                        <m:sub>
                          <m:r>
                            <a:rPr lang="en-US" altLang="zh-CN" sz="2400">
                              <a:solidFill>
                                <a:schemeClr val="tx1"/>
                              </a:solidFill>
                              <a:latin typeface="Cambria Math" panose="02040503050406030204" charset="0"/>
                              <a:ea typeface="宋体" panose="02010600030101010101" pitchFamily="2" charset="-122"/>
                              <a:cs typeface="Cambria Math" panose="02040503050406030204" charset="0"/>
                            </a:rPr>
                            <m:t>4</m:t>
                          </m:r>
                        </m:sub>
                        <m:sup>
                          <m:r>
                            <a:rPr lang="en-US" altLang="zh-CN" sz="2400">
                              <a:solidFill>
                                <a:schemeClr val="tx1"/>
                              </a:solidFill>
                              <a:latin typeface="Cambria Math" panose="02040503050406030204" charset="0"/>
                              <a:ea typeface="宋体" panose="02010600030101010101" pitchFamily="2" charset="-122"/>
                              <a:cs typeface="Cambria Math" panose="02040503050406030204" charset="0"/>
                            </a:rPr>
                            <m:t>−</m:t>
                          </m:r>
                        </m:sup>
                      </m:sSubSup>
                    </m:oMath>
                  </a14:m>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 </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2Mn</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+5</a:t>
                  </a:r>
                  <a14:m>
                    <m:oMath xmlns:m="http://schemas.openxmlformats.org/officeDocument/2006/math">
                      <m:sSubSup>
                        <m:sSubSupPr>
                          <m:ctrlPr>
                            <a:rPr lang="en-US" altLang="zh-CN" sz="2400" i="1">
                              <a:solidFill>
                                <a:schemeClr val="tx1"/>
                              </a:solidFill>
                              <a:latin typeface="Cambria Math" panose="02040503050406030204" charset="0"/>
                              <a:ea typeface="宋体" panose="02010600030101010101" pitchFamily="2" charset="-122"/>
                              <a:cs typeface="Cambria Math" panose="02040503050406030204" charset="0"/>
                            </a:rPr>
                          </m:ctrlPr>
                        </m:sSubSupPr>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SO</m:t>
                          </m:r>
                        </m:e>
                        <m:sub>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4</m:t>
                          </m:r>
                        </m:sub>
                        <m:sup>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2</m:t>
                          </m:r>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m:t>
                          </m:r>
                        </m:sup>
                      </m:sSubSup>
                    </m:oMath>
                  </a14:m>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+4H</a:t>
                  </a:r>
                  <a:r>
                    <a:rPr lang="en-US" altLang="zh-CN" sz="2400" b="1" baseline="300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弱氧化性：</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2H</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S+SO</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latin typeface="宋体" panose="02010600030101010101" pitchFamily="2" charset="-122"/>
                      <a:ea typeface="宋体" panose="02010600030101010101" pitchFamily="2" charset="-122"/>
                      <a:cs typeface="宋体" panose="02010600030101010101" pitchFamily="2" charset="-122"/>
                      <a:sym typeface="+mn-ea"/>
                    </a:rPr>
                    <a:t> 3S</a:t>
                  </a:r>
                  <a:r>
                    <a:rPr lang="en-US" altLang="en-US" sz="24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+2H</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O</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现象：黄色沉淀产生</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漂白性：</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SO</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能与某些有色物质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如品红</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生成不稳定的无色物质。这种无色物质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容易分解而使有色物质恢复原色</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可逆，非氧化还原反应</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3.用途</a:t>
                  </a:r>
                  <a:endPar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漂白纸浆、毛、丝、秸秆等</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用于食品添加剂，食品中适量添加</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SO</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可以起到漂白、杀菌、抗氧化的作用。例如，葡萄酒的制作，</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SO</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最大使用量为</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0.25g·L</a:t>
                  </a:r>
                  <a:r>
                    <a:rPr lang="en-US" altLang="zh-CN" sz="2400" baseline="300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937" y="139"/>
                  <a:ext cx="17431" cy="10140"/>
                </a:xfrm>
                <a:prstGeom prst="rect">
                  <a:avLst/>
                </a:prstGeom>
                <a:blipFill rotWithShape="1">
                  <a:blip r:embed="rId1"/>
                </a:blipFill>
              </p:spPr>
              <p:txBody>
                <a:bodyPr/>
                <a:lstStyle/>
                <a:p>
                  <a:r>
                    <a:rPr lang="zh-CN" altLang="en-US">
                      <a:noFill/>
                    </a:rPr>
                    <a:t> </a:t>
                  </a:r>
                </a:p>
              </p:txBody>
            </p:sp>
          </mc:Fallback>
        </mc:AlternateContent>
        <p:pic>
          <p:nvPicPr>
            <p:cNvPr id="4" name="图片 3"/>
            <p:cNvPicPr>
              <a:picLocks noChangeAspect="1"/>
            </p:cNvPicPr>
            <p:nvPr/>
          </p:nvPicPr>
          <p:blipFill>
            <a:blip r:embed="rId2"/>
            <a:stretch>
              <a:fillRect/>
            </a:stretch>
          </p:blipFill>
          <p:spPr>
            <a:xfrm>
              <a:off x="6568" y="1100"/>
              <a:ext cx="764" cy="600"/>
            </a:xfrm>
            <a:prstGeom prst="rect">
              <a:avLst/>
            </a:prstGeom>
          </p:spPr>
        </p:pic>
      </p:gr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662.4793132648193,&quot;left&quot;:58.8,&quot;top&quot;:45.85,&quot;width&quot;:1109.35450362667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NDQwNzA4MjU0NzA0IiwKCSJHcm91cElkIiA6ICIzNzAzNTU4NzgiLAoJIkltYWdlIiA6ICJpVkJPUncwS0dnb0FBQUFOU1VoRVVnQUFCTnNBQUFOOUNBSUFBQUFsbGVqN0FBQUFBWE5TUjBJQXJzNGM2UUFBSUFCSlJFRlVlSnpzM1hkWVUxZmpCL0NUU1NBazdEMEZRVVZSVWFDSXV5cnV2Ukd0aXEydHUycHQ2MndkZld2ZjFtMnJPS3NvZFVMRnFxRFdCUXBPWENpQ0xKbGhFeUE3K2YxeGJab21BVkhCOVBmNi9UdytQc201NTk1N2NxWHZ5emRuMFZRcUZRRUFBQUFBQUFCNDUraUdiZ0FBQUFBQUFBQzhwNUJJQVFBQUFBQUF3RENRU0FFQUFBQUFBTUF3a0VnQkFBQUFBQURBTUpCSUFRQUFBQUFBd0RDUVNBRUFBQUFBQU1Bd2tFZ0JBQUFBQUFEQU1KQklBUUFBQUFBQXdEQ1FTQUVBQUFBQUFNQXdrRWdCQUFBQUFBREFNSkJJQVFBQUFBQUF3RENRU0FFQUFBQUFBTUF3a0VnQkFBQUFBQURBTUpCSUFRQUFBQUFBd0RDUVNBRUFBQUFBQU1Bd2tFZ0JBQUFBQUFEQU1KQklBUUFBQUFBQXdEQ1FTQUVBQUFBQUFNQXdrRWdCQUFBQUFBREFNSkJJQVFBQUFBQUF3RENRU0FFQUFBQUFBTUF3a0VnQkFBQUFBQURBTUpCSUFRQUFBQUFBd0RDUVNBRUFBQUFBQU1Bd2tFZ0JBQUFBQUFEQU1KQklBUUFBQUFBQXdEQ1FTQUVBQUFBQUFNQXdrRWdCQUFBQUFBREFNSkJJQVFBQUFBQUF3RENRU0FFQUFBQUFBTUF3a0VnQkFBQUFBQURBTUpCSUFRQUFBQUFBd0RDUVNBRUFBQUFBQU1Bd2tFZ0JBQUFBQUFEQU1KQklBUUFBQUFBQXdEQ1FTQUVBQUFBQUFNQXdrRWdCQUFBQUFBREFNSkJJQVFBQUFBQUF3RENRU0FFQUFBQUFBTUF3a0VnQkFBQUFBQURBTUpCSUFRQUFBQUFBd0RDUVNBRUFBQUFBQU1Bd2tFZ0JBQUFBQUFEQU1KQklBUUFBQUFBQXdEQ1FTQUVBQUFBQUFNQXdrRWdCQUFBQUFBREFNSkJJQVFBQUFBQUF3RENRU0FFQUFBQUFBTUF3a0VnQkFBQUFBQURBTUpCSUFRQUFBQUFBd0RDUVNBRUFBQUFBQU1Bd2tFZ0JBQUFBQUFEQU1KQklBUUFBQUFBQXdEQ1FTQUVBQUFBQUFNQXdrRWdCQUFBQUFBREFNSkJJQVFBQUFBQUF3RENRU0FFQUFBQUFBTUF3a0VnQkFBQUFBQURBTUpCSUFRQUFBQUFBd0RBWTMzenpqYUhiQUFBQUFQQS9JanM3Ky9MbHkwWkdSaFlXRmxxSE1qTXpyMXk1WW1GaFlXcHEycXh0S0NvcTJyTm5ENWZMdGJPelV4ZVdsNWRIUkVRd21VeEhSOGUzdVhobFpXVk5UWTJKaVltNnBMcTZ1cmEyMXRqWStPMWFyWWRDb2FEVC85Rjk4dWpSbyt6c2JBY0hCeHFOcGxtZW5aMTk4K1pOT3pzN05wdmRtQ3ZuNStlYm1wcFNGNUhKWkNkUG5oU0x4Vy93WkJJU0VtUXltYVdsNWV1ZStBWisrZVVYcVZUcTZ1cXFlNmlpb3VMRWlSTW1KaVlOdHlRN083dW1wb2JQNTZ0TFJDS1JWQ3B0NUVNRGFDWTBsVXBsNkRZQUFBQUEvSThZTm16WTdkdTNVMUpTYkcxdHRRNkZoSVE4ZmZvME5UVzF1UlBwelpzMysvYnR1M0hqeHZEd2NIWGhzMmZQL1AzOXYvbm1tNFVMRjc3TnhjUEN3dTdkdS9mNDhXTjF5WTgvL3JoMjdkcjc5Kys3dWJrMWNHSjVlWGxPVG81Y0xsY29GQXFGUWlhVGlVUWlzVmhjVjFjbkVvbHFhbW9xS3lzckt5dXJxcXJLeTh1TGk0dUxpNHVycXFwU1UxUHQ3ZTNWRjVrMGFWSnNiR3hTVXBLUGo0L214VmV1WExscDA2WkRodzROSFRyMGxSOUJKQklGQlFYWjJ0ckd4OGZUYUxUaTRtSmZYMTgvUDcrNHVMZ0d6aW9ySy92OTk5K25UNSt1V1dodWJqNXo1c3oxNjllclN3b0xDeTlldkJnV0ZxWXVrY2xrQ29YaWxhMmlzRmdzQm9PaFc1NmJtOXV1WGJ2Smt5ZHYzNzVkOStqeDQ4ZW5UNThlRnhmWHBVdVhCaTQrZGVyVWt5ZFBuamx6cGx1M2JsUkpqeDQ5VWxOVFMwdExHOWs4Z09iQU5IUURBQUFBQVA1SHhNZkhYNzU4dVd2WHJtZlBudFVzOS9QekV3Z0VTVWxKd2NIQkowNmMwRHhrWVdFeGJOaXdkOTdTMS9iOCtmUGk0dUtnb0NEZFE0Y09IZXJXclZ2RGNaUVFFaDBkL2Zubm56ZFF3ZFRVbFA4WFIwZkhWcTFhOGZuOC9QeDhkU0t0cUtpSWo0L3YzcjI3Vmh3bGhNVEd4bHBhV3ZidjM3OHhuK1c3Nzc3THlzcWFPWE1tMVVkcVoyY1hIaDYrZmZ2MkN4Y3U5TzNidDc2emR1L2V2VzdkdW5Qbnp1M1lzYU8rcnNpVWxKUng0OGFWbEpSMDdOaXhYYnQyVk9HMGFkTk9uVHJWbUlZUlFyUytSMUM3ZE9rU0lXVDQ4T0Y2ejBwT1RtYXhXSDUrZmcxY3VicTYrc3laTTY2dXJzSEJ3WTFzRE1DN2dVUUtBQUFBMEFUS3k4c1hMRmhnWm1hV201dTdiTmt5TXpNejlhRVpNMlljUG55WXcrRzhlUEZpNWNxVm1uMmtYbDVlYjVsSWEycHF4bzRkcTFraUZBb0pJZHUyYlR0Ky9MaTZVQ1FTRVVMMjdkdDMvdng1emNxLy9mYWJabFByYyt6WXNaOSsrcW00dUZpci9QTGx5OCtmUDU4N2QyNStmcjdlRXgwZEhUVkgyUDc0NDQ5K2ZuNGNEb2ZENFJnWkdWRi9aMlZsblR4NWNzS0VDYnBSazFKWFZ5ZVZTaU1qSXlVU3lhUkpreW9ySzZseUhvL0hZRENTazVPZlAzOCtac3lZd3NKQ3JSTmRYVjIxeHZkZXUzWnQ2OWF0Zm41K00yZk9WQmN1WExody8vNzk4K2ZQdjNidFduMXA4OHN2ditUeGVNdVhMKy9WcTlmUm8wZGJ0MjZ0VmVIQWdRT0xGeS9tOFhpblQ1OVd4MUZDeUlnUkk3eTl2ZFYzVDA1T25qeDVzdWFBYXNyNTgrZnYzNyt2T2FTVzZuRjkrdlFwSVNRbUpvYkJZS2hVS2lxYUVrTGF0V3RYVkZSRVBZb3JWNjY0dXJyZXVuVkw4MXhmWDE5emMzUDEyNk5IajRyRjR1blRwMnNOaE5haVZDcVhMVnMyZmZwMEx5K3ZCcW9CTkNFa1VnQUFBSUMzSlpWS3AweVpJaFFLRXhJU29xS2lJaUlpWW1KaTFML1RUNTgrUFMwdDdjU0pFdzRPRG4zNjlObXhZOGZBZ1FNTjNlVFhrNXViMjdKbFM5MHdRdzBpWGJCZ1FYMG5scGVYTTVsLy84THA2K3NiRUJDZ1ZTY3ZMMi9UcGsyZE9uV3FMNUYrOHNrbjZtN0dUei85VkYxKzRjS0Z3TURBQXdjT1VDTlhOUk00cGFTa3hNaklTUDAyUHovL280OCs0bkE0TzNmdTFCd2NhMk5qczJIRGhwa3paMzcwMFVkVTl0UGJqRm16WnJWcTFTb3NMQ3cyTmxZcmtXWmtaQ3hldk5qZjMzL2Z2bjFhYVhQTW1ESHExMTkrK1dWeWN2Sm5uMzJtR1ZrSkliVzF0WHYzN25Wd2NORDZlaUkrUG43dTNMbnF0NXBmUFJ3NGNHRFBuajFYcmx4Umx3d2VQRmp6M0QvKytLTjc5KzdVYTRWQ3NYWHJWbE5UVTYxUng3cVdMbDM2ODg4LzM3bHpKejQrdnVHYUFFMEZpUlFBQUFEZ2JVMmJOaTBoSWVIdzRjTnVibTR6Wjg0OGN1VEltREZqYnQyNnhXYXpKUktKV0N5ZU0yZE92Mzc5Q0NHREJnMmFPblhxN2R1M1hWeGNtdVRXcHFhbVdvT0VxWG1rYytiTTBaMUhPbTNhdERlYlIvcjQ4ZU1uVDU3WTI5dUx4V0tsVW1sdmIyOXJhM3ZvMEtHNHVMaFZxMVoxN05oeDVNaVJzMmJOR2pWcTFOS2xTeXNySzMvKytlZWZmdnJwMHFWTG1uR1U4c3N2dnlpVlNzMlMxTlJVUWtoY1hKeHVSMnRJU0FnVjdCa014dGRmZjYwdXYzMzc5cmx6NXdnaEFvSGc2TkdqblRwMW1qaHhvdWFKRVJFUjZlbnBtbXYyVkZWVlRadzRzYlMwZE0rZVBibzluQk1uVHJ4eTVjcmh3NGMvK2VTVFgzNzVSZlBFa3BLU3VybzY2blhMbGkyUEhEbmk1dWFXazVORGxRaUZ3cHljSEJhTGRmRGdRUzh2TDdGWXJEN2s0T0NndFdoUWJXMHRJVVQzbVVSRVJKU1hsLy8wMDArYStaa1FNbnIwNkY2OWVsMjllblgyN05rN2R1em8ycldyK3BDTmpZMi92MzlkWFYxQ1FzS0NCUXUyYk5taU5SelgyZGxaL1RvNk9qb3JLMnYrL1BtYXZhYTY5dTNiOS9QUFAxdFpXZTNldmJ1QmFnQk5DNGtVQUFBQTRHMk5IajA2T0RnNEt5dUw2alBzMWF1WFVDamN0V3NYZFRRNE9GZ3VsMU9IZkh4OGlvdUxUNTA2WldWbE5XSENCRU0zdkZGRUl0SGp4NCtIRHg4ZUhCeDg0TUNCdkx5OHBVdVhtcGlZckZtenh0blplZDY4ZVZTazdOMjdkMkJnb0ZRcTlmTHlDZ3dNTkRZMjVuSzV1bGY3K3V1dnRSSXA1ZENoUTdxRmRuWjI2a1M2Wk1rU2Rmbk9uVHVwUkxwMTYxYUpSTEptelJwMWZ5RGw5T25UV1ZsWjZpRzdRcUZ3MUtoUktTa3BjK2ZPMVJya3JMWmh3NGFjbkp4ang0N2w1ZVZGUlVXcGgrL09uVHYzekprejlUMmN5TWpJeU1oSXZZY1NFaExhdDIrdldWSlRVME1JT1hmdW5HWWtycW1wMmJ4NXM2T2o0NVFwVTdTdVlHcHFhbXBxZXVQR0RVdEx5N0ZqeDhiRXhMUnMyVkk5WDVSYThUZ3lNcEpPcDQ4Y09iSyswZGRTcVhUdDJyV0VrTTZkTzlmM0thaTV1SXNXTFRJeE1mbnR0OS8wcnVnTDBFeVFTQUVBQUFEZTFxaFJvOUxUMDNWRGtYb0NwOWJtS0ltSmlhMWF0V3FtUkJvUUVDQVFDRmdzbG1haGw1ZFhRVUdCVmhkY0l5VW1Ka3FsMHRtelp3Y0dCbDY3ZHEyeXNuTG16Sm54OGZIbnpwM2J1SEVqaThWNjhPQUJJWVJLWHdVRkJkU0tyM1YxZFR3ZVQvZHE2bG1nYXFkUG53NE5EVDF3NE1DSUVTTmVxMkc1dWJrN2R1em8zcjI3MXBPbnhxbXFQMnhoWWVIRWlSUHYzcjA3ZWZKa0twdnBaV0ppY3ZMa3lkRFEwSXNYTDNicDBtWHQyclZVZGwyK2ZMbm1wRk5xS1BLS0ZTdm9kSHB1YnU2UUlVUDY5T25qNGVHaGUwSGR3cEtTRWtJSU5XZFZuWmIzN2R0WFhsN2VwVXVYelpzM1V5VmhZV0hxcldpa1VtbHNiT3pZc1dOWkxOWm5uMzBXSGg1T0pkSzh2RHlKUkVKTjVXM1pzbVZwYWFuV2tyazBHbzFxd1BidDJ6TXpNeHQra2djUEhwdzdkeTZUeVl5S2l2cmdndzhhcmd6UXRKQklBUUFBQUpxQWw1ZFhVVkdSYmpuVlFYcno1azNOd29FREI1YVZsVFhoM2JkdDI2YTdyazhEVEV4TWxpMWIxc2pLSjArZTVQRjRXa3U1WHJod3djZkhaK3JVcWRSYXI4N096ZzRPRHBXVmxRS0JvRldyVmxUWFgzUHZjME9uMDRjTUdiSnc0Y0wwOUhTdGxYamtjamsxWXZidTNidmp4bzBUQ0FRVEowN2N1bldyMWtKSFdveU5qWThjT2JKNDhlTDkrL2VIaDRkSFJVV2RPSEZDYTg1bmRIVDBWMTk5NWVucGVlalFJVTlQejVTVWxOT25Ud2NGQlgzMDBVZWpSbzFxZUY5V2dVQkE3VXg3OGVKRjlicSsyZG5aaEpBYk4yN2N1SEdES3VuZHU3YzZrZjcrKys5VlZWWGp4NC9YdXRTNGNlTWVQWHFrZnF1NzBDNmRUcStzck16TnpmM3ZmLy9iUUpNSUlaczJiVnE1Y2lXWHl6MTgrSER2M3IwYnJnelE1SkJJQVFBQUFKcEdZbUppUlVXRlZtRjFkYlZTcWFUNlM5VzA0dWlzV2JNU0V4UGY3S2I5K3ZYNzhjY2ZZMkppTlBPSlZDcVZ5K1hHeHNaNkE1aElKSEp5Y21wOEl1M2R1emViemRicWRQM2hoeCtFUWlHRHdWQXFsWEZ4Y2RUT0swK2VQS0ZHSmxNRFpYWDdTS24ySER0MkxDc3JTMTJZbHBaR1JhOW56NTZwQzNrODNtZWZmZFp3dzV5ZG5mZnQyL2ZycjcvT216Y3ZLaXBxMEtCQjZrTXltWXhLcEhaMmRrd21jK25TcGM3T3pwczJiWHJsaDdXMnR0NnlaY3VRSVVQbXpaczNhOVlzOVFPa1B1Wi8vL3ZmKy9mdmYvSEZGNHNXTGFJZXlOQ2hROFBDd2lJakk1Y3VYZnJsbDErT0h6OSsrdlRwYmR1MjFYdnh2THc4UHo4L2lVU3lidDA2ZFNMOXozLys4KzIzM3hKQ1ZDcFYxNjVkS3lzck5WZDRpb2lJY0hkMzErMjMzTFp0VzIxdDdmbno1emR0MnZUVFR6L3B6b3lsMFdoS3BYTG16SmsxTlRWRGh3Nk5qWTNWMnlTcFZMcHk1VW9iRzV0ang0NTE2dFRwbGM4SG9Na2hrUUlBQUFBMGpTbFRwbERETW5XRmhvWnFsV2hHaUlxS0N0Mk5WUnFwcXFxSzZySFVMRnkwYU5HdVhic2VQSGlndThzSUlhUm56NTdVV09KR0dqdDJyT2JjUzRsRXNuWHIxcE1uVDE2OGVKSGF0cVM0dUhqbzBLR0VrT3ZYcnpPWlRHcjRybEFvMUx5N1hDNVhMK3B6K1BEaGl4Y3ZVdE1nS1NZbUptZlBubFV2MFNRV2krM3M3RFFUcVZ3dVg3MTZ0ZnJ0dlh2MzFLK0hEaDI2ZnYzNkdUTm1YTHg0c1UyYk5sU2hUQ2FqUnUwNk9Ua2xKeWVibVpuMTZORWpKU1hsbFIrMlk4ZU9VNlpNQ1FrSmVmandJWlU1VTFOVFQ1MDZkZmp3NGV6czdKQ1FrSVNFQlBWZFRFMU5qWXlNZkgxOTE2OWYvKzIzMzhiRXhPemV2YnRMbHk1QlFVRWZmL3p4aUJFak5HTjhYbDVlYlcydGw1ZFh6NTQ5WjgrZWZmcjA2U0ZEaGhCQzJHdzJGWjVQbno2ZG5aMzkrZWVmcStmZlptZG5KeWNudDI3ZCtzc3Z2NlFlUWtKQ0F2VTZMQ3lzZS9mdUJ3OGU1SEs1SDMzMGtkWVNTcFM5ZS9jbUppYk9tREdqUTRjT3VvbjA3dDI3ZVhsNTFERHZnd2NQcW50bEFkNHhKRklBQUFDQUpsQlFVRkJTVXJKMjdkcEpreVpwbGc4YU5FZ3VsMnZ0cGJGcTFTck5UQmdWRmZVT1cwcHFhbW9zTEN4ZTk2enE2dXJZMk5qNzkrOExCSUpseTVaNWVucFdWVldabTV0Ly8vMzNycTZ1VkkvZnBVdVgvUHo4cUtpcDFVZEtUWHBVeisxMGNYRjUvUGh4ZmZjYU8zWXNOVGRWVGFsVS92enp6K3EzTXBsTS9kclMwbkwvL3YwREJnd0lEUTI5ZXZVcWRWT0pSS0srRjdYa1QxeGNuRUtob0VyOC9QeGNYRnpVTzhxb0JRUUVxTk1nRlNhcnFxcENRME1MQ2dxR0RoMjZiOTgremNXQnhHTHh0OTkrcTE2N2lNUGhUSmd3WWNLRUNYZnUzTm02ZGV2SEgzOWNVRkF3Zi81OGRYMHFEL3Y0K0V5WU1HSERoZzFmZnZsbHo1NDkxWTlJSnBPdFdyV0t6K2ZQbXpkUGZZcGNMdmZ5OGxJb0ZOUTNEa3FsOHNXTEY5VHJrSkFRcFZJWkh4OGZHQmhJN1VDcnhjckt5dHZiMjh2TGErM2F0Y2VPSGRNOFZGTlRzM2J0MmgwN2RpaVZTaGFMZGZic1diMkJGdURkUUNJRkFBQUFhQUpVM2hnNWNxU1ZsWlZtT1lQQlVLbFVXb1hidG0xNzV3MzhXMVZWbGJ1N2UrUHJKeVVsYmRteUpUNCtYaXFWRWtMTXpjMlBIRGxDTFY5RTdWMTU1TWdSQm9NaEVBZ1NFaEtXTGwycXZvdG1JcVg2Y3ZXdUIzdnAwcVdSSTBjZU9IQkFhemRPVFd3MlczT2E3czZkTzcvNDRndjEyOERBd01XTEYzLy8vZmZ6NTgvZnUzY3ZGZkEwKzJBMUY1ZVNTQ1FsSlNWZHUzYlZuZVlxRm91MUNzM016TTZlUFd0cWFxbzdBdm5odzRlZmYvNzU1czJidFhaWTdkeTU4Lzc5K3pNek16WDNYNkdXSUNLRWRPblNoY1ZpclYyN2R1TEVpVjk5OVJXMUFqTWg1THZ2dmt0UFQxKzNicDNtajByTGxpM3YzTG1qZm10dGJUMXg0c1QxNjlkVGIydHFhc3JMeXk5ZHV0U2lSUXZkSjFaZVh0NnRXN2RqeDQ1cFBnZVJTTFI3OSs0Tkd6YVVsWlcxYjkrK3BLU2tyS3dNY1JRTUM0a1VBQUFBb0FsUWVVa3JuS2pYMnJXM3Q5Yzl4Y1hGNWRhdFcrK3FnUytwVktyeTh2S0c5NlhVY3V2V0xXcnhuc21USjhmRXhEeDkrcFNLb3drSkNTdFhyaHcrZlBqQWdRT3BtSzFVS2tlT0hFbDlhcWxVeXVmejFSZWhGdld4dHJiV3ZiNUVJbEVxbFEydk9mUktYM3p4eGVuVHB3c0xDNmtWbFVRaWtkYTNBR3IzN3QxVEtwVmE2eFZSUkNLUjdvNDE0OGFOUzA5UDE2MU05Ymd1V2JKRWM2TlVUVHQzN2h3K2ZMaTZja3hNREkvSG8zcFpCdzhlUEhiczJJTUhEM2JxMUNrOFBQemN1WE1iTm13SUNncWFOV3RXNHoreXNiSHg0Y09IdFFvZlAzNjhidDA2THk4dkJvT2h1OTd2aWhVcklpSWlIQjBkZi9ubGw5RFEwSjQ5ZStwZFlVdXpoeG1ndVNHUkFnQUFBRFNCZ0lDQU5XdldhSlpFUmtaU2EvYlkydHJPblR0WHEzNUVSQVExcWZJZEt5NHVsc3ZsOWFVMXZZWU1HUklTRWtLdG9Cc1hGMGNWM3JwMWErTEVpYzdPemhzMmJLQjJXSW1JaUJnNmRDaTE1aTIxeFl0bUlzM0p5YkcydHRicXQ2UlFsZlZ1RmRONExCWXJPanJheHNhR1RxZFRlODl3T0J5OU5hbFZwdlJ1R0ZOWFY2ZWJTS2RPbmFvM3RtM1pza1Vpa1Vna2tsR2pSbW11UmFSR1BURktiR3lzUUNDWU1tV0t1a055dzRZTktTa3BDeGN1TEN3czNMcDFxNldsNWU3ZHU2a1lxVmRGUllWS3BYcnk1TW42OWV1enNySTRITTZtVFpzR0RScEVmVjVLU1VuSmwxOSthV2xwZWZUb1ViMEpmOW15WlM0dUxwOTg4a2tEYXdMTFpMSVdMVnBNbVRMbCsrKy9yNjhPUUJOQ0lnVUFBQUJvQXI2K3ZyNit2dFJyaFVMeDlkZGZwNldsalJrekpqVTFWYWxVYXM0bnBCdzhlRkF6c0wwejFPUkp6YkQwU25vSGhXN2J0bzNENGNURXhOalkyS2hVcXBrelowb2tFdlg2dmVYbDVWcGpkQjgvZnF5N0hpeUY2b0YwY25KNi9VL3pENW9MS2RYVTFPaE52K1hsNWZ2MzczZDNkdzhNRE5RNlJJMHIxazJrNGVIaHV0ZUppWW1wcnE2ZVBYdjJxVk9ucmwrL3ZtYk5HaGNYbC9vYUpwZkxxVzhyTlBjMU5UTXpPM255Wk0rZVBYLzQ0UWM2blI0YkcrdnE2cXAxNHZIang2T2pvN096czNOeWNxcXJxNm1odjVjdlgzWnljaG96Wmt4RlJVVklTTWpISDMvODhjY2YwMmcwaVVRU0docGFWRlIwNnRRcFQwOVB2UzJ4c0xEUS9WSFVVbFpXVmxOVFEzMlpBdkFPMEJ0UkJ3QUFBQUFhS3pVMXRVK2ZQanQyN0JnMmJGaEVSSVJtRjVhYVVxa3NMQ3kwdExSOEIrMDVkZXBVNzk2OUowNmNPR1BHakdIRGhpMWV2SmpINHcwWU1PQXRMN3Q5Ky9ZLy92aURtbys2YXRXcXk1Y3ZmLzMxMStxdVFtcU1ybnI5cFBUMDlKS1NFbjkvZitwdCsvYnRxWEcvMU5UTjQ4ZVBVMHRBL2ZUVFQ5VDJPYjYrdnNIQndXL2N0c3JLU29WQ29adElGUXJGakJrenFxdXJseXhab3R1Rm1KT1RRM1Zvdi9MNlNVbEpzMmZQYnRHaXhkS2xTL2Z2MzE5WldUbDA2TkRidDIvWFYvL0hIMzlNVDA4Zk8zYXMranNMYXR1VmlJZ0lLcm9ybGNxVksxZHFibjVEU1U5UFY2OWp0SFRwVWdhRE1XblNwT0xpNGlkUG5xeFpzNmE2dXBySDR5MWV2SGpRb0VIUG56K2ZOMjllY25MeTVzMmJ1M2J0MnJqbnBOL3o1OC9yK3hvQ29EbWdqeFFBQUFDZ2FXUmtaR3pZc09HMzMzNVRxVlNyVjYrZVAzKytadXpKeTh2YnVYT25pWWtKaThXNmMrZU9VQ2pVWExpMStYaDZlcjU0OGVMSmt5ZFNxWlRINC9YbzBXUEZpaFZ2M3lGcGFtcnE3ZTFOQ1BuKysrODNiZHJVdDIvZlJZc1dxWTlTT1VvZFVLbU8yZDY5ZTFOdnFlMDNDU0g1K2ZtZmZQSkpWbGJXa2lWTDd0NjkrKzIzMy83M3YvOE5Dd3ViTzNldW01dWI1dTJrVXFubVhGek50WFoxblQ5L25oQ2lkWVdhbXBydzhQQUxGeTRNR1RJa0xDeE05NnpmZnZ1TkNzTU5YTG11cm03YnRtM3IxNiszc0xBNGV2UW9qOGNMQ0FnNGZ2eDRhR2hvMzc1OTU4NmRPMmZPSEswZGQ1S1NrcWo2YTlldVZSZis4Y2NmeTVZdHk4ek03TlNwMDhhTkd6ZHQyaFFkSFIwWUdEaG16SmhaczJhcDl3WDkvUFBQdi9ycUsvVlAwWTgvL3Nqbjg5VURidDNjM002ZlA3OXg0OGIvL09jLy92NytDb1Zpd1lJRmVqOWFmYmhjcmxRcUxTc3IweHpGZmZYcVZVSklmVnVxQWpRNUpGSUFBQUNBdDZKU3FTSWpJNDhjT1hMdDJqV1ZTdFd6Wjg5MTY5YXBOd1ZSTXpjMzM3SmxpMHFsSW9UUTZmU1FrQkROTVp6TnAyM2J0aGtaR2MxeFpZbEVzbURCZ2tPSERnVUZCVVZHUnM2Yk40OWFxN2F3c1BEY3VYUHQycldqRXFsVUt0MnpaNCt0cmExNjZxWkVJa2xNVER4Ky9QalJvMGNWQ3NWMzMzMDNaODRjYXIzaUgzNzRJU0lpWXMrZVBlUEdqVnUwYUJFVmVxa25Objc4ZVBXdG56eDVrcFNVcEg2N2V2VnFnVUJnWkdURVlEQktTMHVwQUt6dUI2WldGVnErZkhsK2ZuNy8vdjJweFhnSkliTm16YXFycStQeitXdzJPeTB0N2NxVksxNWVYaDkrK0tIdUo1WEpaSGZ1M0ltTmpUMTgrSEJaV1ZuMzd0MGpJaUxVcWI1SGp4NkppWWx6NXN6WnZIbnp0bTNiK3ZmdlAyVElrUGJ0MjdkdTNUby9QMy9peElrS2hXTFRwazBPRGc0aWtTZ21KbWJyMXEyUEhqMHlOalpldFdyVnZIbnpXQ3pXcjcvK09tblNwQlVyVmh3OWV2VG8wYU5lWGw3OSsvY2ZObXhZVUZCUXcvOEVEQVpqOGVMRkF3WU1tREZqUm1wcTZwMDdkL0x5OHJUVytHMUFZR0JnWW1KaVNFaElseTVkcUNtc1pXVmxmL3p4aDVHUjBkdjNvZ00wbGdvQUFBQUEzczdnd1lQTnpNekdqaDE3NGNJRnJVTmR1blFKQ0FpZ1hndUZ3cXFxcW9xS0NxbFUycXp0V2Jod0lZL0hLeW9xYXZJclQ1bzB5Y2ZIaDNwOTQ4WU5Nek96c0xDd21wb2FsVW9WR2hySzQvRjRQSjZ0cmUyd1ljTXlNaktvYXR1M2IrZnhlRC84OEVOTlRjMmlSWXY2OWV0bmJXM040L0hNek14Q1EwTWZQWHFrZFl2NzkrK1BHaldLeCtQeCtmenZ2LytldXFtVmxaVm1uUjA3ZHZCNHZPVGtaT3B0ZUhnNFQ0Tzd1L3V1WGJ2VWxjUEN3bmc4bm8yTnpjYU5HeFVLaGJwODJyUnBWbFpXMUNtT2pvNWp4b3pKek16VWFreHhjWEd2WHIxc2JXMnBhdjM3OXo5OStuUjlEK2Y4K2ZNalJvemc4L2xVNWVIRGg1ODVjNGJQNTY5Y3VWS2xVaFVWRmJtNnV2SjRQRXRMeXdVTEZ1VGw1V21kcmxRcXo1dzVNM1RvVU9vS2x5NWQwcXBnWldXMVpNa1N2YmNXaVVUejVzM2o4WGhPVGs2SmlZbGFSL2Z2MzgvajhhS2pvN1hLcTZ1clo4MmExYnAxYTd1L09Eczc5K3paTXo0K3ZyN1BDTkRrYU5RWGRRQUFBQUR3eG5KeWNsZ3NscU9qbys2aDRPQmd1VngrOCtiTmQ5bWVSWXNXN2RxMUt6MDlYV3NFNmRzTEN3dTdkKy9lNDhlUHFiYzNiOTRNQ0FoUUR5dFZxVlF5bVl6Rllta09WNjZzclB6c3M4OTI3OTdONVhLblRadDI0OGFOZ0lDQTNyMTdEeDQ4dUlIbUpTWW1ybDY5K3Z2dnYvZno4eXN1THE2cnEydDRacU5NSmhPSlJCS0poTUZnYUUzUUxTb3Eyck5uenllZmZHSmpZMVBmdVN3V3E3NHJmL0hGRndLQklEZzRlTUNBQVZvamdmVXFLU21KaTR1N2NlUEdGMTk4NGU3dWZ1SENoVDU5K2xBUFpQUG16U0tSYU5xMGFRMy91eFFVRk55NGNXUDA2TkZhNWRiVzF1SGg0ZXI5U0hWRlIwZHYzYnIxOTk5LzExcTQrTmRmZjUwN2QrNkJBd2RHakJqeHl2WUR2R05JcEFBQUFBRHdqcWhVcXJmY2R4UUEvc2Nna1FJQUFBQUFBSUJoWVBjWEFBQUFBQUFBTUF3a1VnQUFBQUFBQURBTUpGSUFBQUFBQUFBd0RDUlNBQUFBQUFBQU1Bd2tVZ0FBQUFBQUFEQU1KRklBQUFBQUFBQXdEQ1JTQUFBQUFBQUFNQXdrVWdBQUFBQUFBREFNSkZJQUFBQUFBQUF3RENSU0FBQUFBQUFBTUF3a1VnQUFBQUFBQURBTUpGSUFBQUFBQUFBd0RDUlNBQUFBQUFBQU1Bd2tVZ0FBQUFBQUFEQU1wcUViQUFBQUFHQmd4WlZseFpYbHRTSlJyVVNrVUNyMTF1R3dqTVF5eVR0dkdzQy9YU2ZQMWpabUZvWnVCZncvaGtRS0FBQUE3NitrdElkSlR4NjhLQzErWlUwWEcvc1hKVVh2cEZFQS81KzRXTnNoa2NMYlFDSUZBQUNBOTVGRUp0c2RGNTFabE5mWUUxU3E1bTBRQU1CN0NZa1VBQUFBM2p0aXFXVExxZCtLSzh2VUpWUS9qd1dQejZBejlKN0NZYkhidUhxOHd6WUMvUCtBRGxKNFMwaWtBQUFBOE40NW5uaEJIVWM3dDJ6VHAyT2duYm1Wb1JzRkFQQStRaUlGQUFDQTk4djlyR2YzbnFkUnI4TjZEL2J6YkdYb0ZnRUF2TCt3K3dzQUFBQzhYeTZtM0tSZUJIaTNSUndGQURBc0pGSUFBQUI0anhSVmxPYVhDYWpYUXdLNkc3bzVBQUR2T3lSU0FBQUFlSStrNWVkUUw5cTR0REExTmpGMGN3QUEzbmRJcEFBQUFQQWVLYTJxcEY2MGRmTTBkRnNBQUFDSkZBQUFBTjRuSlZVVjFBdHJ2cm1oMndJQUFFaWtBQUFBOEQ2cGs0aXBGOFpzSTBPM0JRQUFrRWdCQUFBQUFBREFRSkJJQVFBQUFBQUF3RENRU0FFQUFBQUFBTUF3a0VnQkFBQUFBQURBTUpCSUFRQUFBQUFBd0RDUVNBRUFBQUFBQU1Bd2tFZ0JBQUFBQUFEQU1KQklBUUFBQUFBQXdEQ1FTQUVBQUFBQUFNQXdrRWdCQUFBQUFBREFNSkJJQVFBQUFBQUF3RENRU0FFQUFBQUFBTUF3a0VnQkFBQUFBQURBTUpCSUFRQUFBQUFBd0RDUVNBRUFBQUNhVEhaMmRreE1URlpXbHU2aHpNek1tSmhBWkV3OUFBQWdBRWxFUVZTWTR1TGk1bTVEVVZIUjVzMmJIejU4cUZsWVhsNitlZlBtMjdkdk4rMjlrcE9UcDB5WjhnNCtWRE41OE9EQitmUG5EZDBLZ1BjYTA5QU5BQUFBQVBqZk1XL2V2TnUzYjZla3BPZ2UrdlRUVDU4K2ZacWFtdHJjYmNqTnpWMnhZb1dwcWFtdnI2KzZzTFMwZE1XS0ZkOTg4NDIvdjM4VDNpczFOVFVtSm9iSlpPN2R1L2VWbFRkczJDQ1h5eHQvOFVXTEZqRVlEUFZia1FheFdFejlMUmFMaFVLaDRKK0tpNHNGQWtGa1pPVEFnUU1idUg1ZFhkM0lrU1BGWW5GU1VwS0xpMHZqR3dZQVRRaUpGQUFBQUtCcHhNZkhYNzU4dVd2WHJtZlBudFVzOS9QekV3Z0VTVWxKd2NIQkowNmMwRHhrWVdFeGJOaXdkOTdTMXpaMTZsUzlIYUZLcFpJUWN2ejQ4WUtDQWhxTnBsdkJ3OE5qKy9idDFPdnZ2dnRPS3BVMi9xYno1czNUVEtROWUvWjgrdlJwQS9XWlRLYTV1Ym1scGFXTGkwdjc5dTNMeXNvYXZyNkppY21HRFJzbVQ1NDhiOTY4Nk9qb3hqY01BSm9RRWlrQUFBQkFFeWd2TDErd1lJR1ptVmx1YnU2eVpjdk16TXpVaDJiTW1ISDQ4R0VPaC9QaXhZdVZLMWVhbXBxcUQzbDVlVkdKOU1LRkN5dFhybnl0T3k1WnNtVEVpQkUxTlRWang0N1ZMQmNLaFlTUWJkdTJIVDkrWEYwb0Vva0lJZnYyN2RNYXBQcmJiNzlwTnJVKzl2YjJUS2IrM3h1MWVoY2xFb21Sa1pINnJhMnRyZnAxVGs2T1NxVnErRVluVDU1Y3RHaVJSQ0padUhBaGg4UFJPdXJtNWpabnpod1RFeE11bDZ2NU41ZkxOVGMzNS9GNDlWMDJLU2twS2lwSzd5RStuNjlVS3VmUG42OTc2Sk5QUG1uYnRtM0REUWFBdDRSRUNnQUFBUEMycEZMcGxDbFRoRUpoUWtKQ1ZGUlVSRVJFVEV5TWw1Y1hkWFQ2OU9scGFXa25UcHh3Y0hEbzA2ZlBqaDA3ZEVlVDF0YldabVptdnRaTnE2dXJtKzRUdk1MMzMzOVBDTm00Y2FPTmpjMklFU09DZzRNREF3TkhqUnJWdDI5Zk5wdE5DSkhKWk1lUEg5K3laVXZuenAyM2JkdjI4ODgvTXhpTW1UTm5hbDZFeStVMmNBdVpUTFpzMmJJZE8zYVltNXNmT0hCQTc0QmJCd2NIcldzMlVscGEycjU5KzR5TWpEUTdYZFdTazVPVGs1TjF5NGNNR1lKRUN0RGNrRWdCQUFBQTN0YTBhZE1TRWhJT0h6N3M1dVkyYytiTUkwZU9qQmt6NXRhdFcydzJXeUtSaU1YaU9YUG05T3ZYanhBeWFOQ2dxVk9uM3I1OVc2dHJjZmp3NGNPSEQzK0RXNXVhbW1vTkVyNTU4MmJmdm4zbnpKa1RIaDZ1TG56MjdKbS92LyswYWRNV0xsejR4aDh6S2lySzI5dDd3b1FKR3pkdWpJNk9ualZybGtLaEdESmtpTHU3Kzk2OWU0VkNZWGg0K0p3NWN3Z2hzYkd4VENhejhla3hQejkveXBRcHQyN2RhdCsrZldSa3BMdTcreHMzc2dHN2R1MGFNV0pFYzF3WkFONFlFaWtBUUwya2N0bVRGMWxaUmZtbDFaVVZOZFVWTlVLSjdEVm1RQUhBMjNPMnRqWGo4cnEwYnUvbDZNSmsvSHQvYnhrOWVuUndjSEJXVmhZMVo3SlhyMTVDb1hEWHJsM1UwZURnWUxsY1RoM3k4ZkVwTGk0K2RlcVVsWlhWaEFrVEROM3dOOEZrTXZ2MDZkT3hZMGQvZi8vdnZ2dnUwS0ZETkJwTnBWS0Zob2FPSHovZXpzN3VkUy80NTU5L1RwOCt2Ynk4ZlBMa3lULzk5SlB1WUYwMXBWSlpVMVBUbUdzeUdBeGpZK05YVmlzc0xFeEtTaG81Y3FSbW9VZ2thc3k1QU5Bay9yMy95dzRBWUZpUGNqSit1eElua2tvTTNSQ0E5MXBlcVNDdlZQQTQ1em1Ud1F4cTNXNUE1NjdHYktOR25QZXVqUm8xS2owOXZYdjM3cHFGcDArZlZrL2cxRW80aVltSnJWcTFhcVpFR2hBUUlCQUlXQ3lXWnFHWGwxZEJRWUhtRE04M2xwaVl1RzdkdXV2WHI1dWJtdzhmUG56czJMRWRPblNJaVluWnQyOWZjSEJ3NTg2ZDQrTGlHbisxZ3djUHpwa3poODFtYjkrK2ZmTGt5UTFYdm5uenBxT2pZMk11Nisvdi8rZWZmK3FXbDVXVi9mSEhIMU9tVEtIZWZ2UE5OMUZSVWQyNmRiT3hzYUZLQkFKQm16WnRKazJhdEdYTGxzWi9DZ0I0WTBpa0FBRGFSQkp4OUkxTGR6S2VHTG9oQVBBM3VVS2U4RGpsUVZaR2FLOEJYbzZ1aG02T0hsNWVYa1ZGUmJybFZBZnB6WnMzTlFzSERoejR5cFZnWDh1MmJkc0tDd3NiWDkvRXhHVFpzbVZ2ZGk5dmIyODNON2U1YytmMjdkdFhuWHNuVDU0OGVmTGt4NDhmMzd0M2o1cFoya2kzYjk5V3FWUkhqaHo1OE1NUFgxblp4Y1VsUER6OC9QbnppWW1KOCtiTnM3UzAxSzJUbFpYMTY2Ky8xcmRjMDhhTkc3ZHMyZEt1WGJ0T25Ub1JRajc0NElPb3FLaXJWNitPSGoyYXFuRHAwaVdaVEdabFpkWDRqd0FBYndPSkZBRGdIeVF5MlM5bmp1ZVhDUXpkRUFEUW83cXVadWVaNCtPNmh3UzJhbWZvdHVpUm1KaFlVVkdoVlZoZFhhMVVLcW4rVXJXbWphT0VrSmlZbUVlUEhxbmZTcVZTdVZ4dWJHeXNkMGNXa1VqazVPVDBab24wN05tekNRa0oxSXY2Nml4ZnZyeXFxcXBidDI3VVc1VktWVnRiVzE5bGFvZFNTMHZMK29iamNybGM2bE9vVkNwblorZUZDeGQyN3R4NTZOQ2hOalkyZWhmSS9menp6d2toSDMzMGtlNGhHbzNXdjMvL0xWdTJ4TWJHVW9rMEtDaUlFSEw1OG1WMUlyMXk1UW9ocEgvLy9vMTRHQURRQkpCSUFRRCs0ZXp0Qk1SUmdIOHpGU0ZIcnNVekdJek9MZHNZdWkzYXBreVpVbEpTb3ZkUWFHaW9Wa25yMXEyYjhOWVhMbHpRZkx0bzBhSmR1M1k5ZVBCQTc2ek9uajE3VW1PSlg5Znk1Y3UxSXJkUUtGeTZkR25yMXExbno1NnRXYjU1ODJiMTY5emNYRjlmMzRhdjNLTkhqL29PM2J0M3o5UFRrMXFPbUZvT3FudjM3czdPenJ0MjdmcnNzOCswK21PTGlvcWlvcUpjWFYySERoMnFXUzZSU0FnaGJEYTdTNWN1ZkQ3LzlPblRxMWF0SW9TMGFkUEd6TXlNeXRpVVM1Y3VXVnBhQmdRRU5PSjVBRUFUUUNJRkFQaGJmcGtnSVRYRjBLMEFnRmM3ZXUyOGw2TXIzNlNoM1VUZXNZS0NncEtTa3JWcjEwNmFORW16Zk5DZ1FYSzVQRDQrWHJOdzFhcFZiNVlKbTBSTlRZMkZoY1VibkVodG5hcHA3OTY5aEpDRkN4ZHF6WWtkTUdDQXVudlczTng4K2ZMbDlWM3p6Smt6ZCsvZS9leXp6K29iS0tzZW1pc1VDdmw4UGlHRVRxY3ZYcng0d1lJRnYvenlpMVkzNmZMbHkrdnE2bGF2WHEyMXl3dlZTY3ZuODVsTTVvY2ZmaGdURTVPUmtkR3laVXNhamRheFk4Y3JWNjVVVmxhYW01dW5wcWJtNStlSGhvYnEzU1FHQUpvREVpa0F3TjlpYmx4KzVlN3RBUEJ2SUZmSTQrL2VHTk90cjZFYjhyZVVsQlJDeU1pUkk3V1NGWVBCVUtsVVdvWGJ0bTE3NXczOFcxVlYxUnRzcjVLUWtKQ1dscVpWdUhQblRnYURVVmxadVdmUEh0MVQvUHo4T25YcVpHWm10bVRKa3ZvdW01K2ZmL2Z1M2ZEd2NHOXY3d2J1cmxLcGhFSWhqOGVqM2s2Wk1tWGJ0bTNyMTY4ZlBIaHd5NVl0cWNKVHAwNGRQWHEwVzdkdW8wYU4wanBkS0JRU1FxalQrL1hyRnhNVGMvSGlSZXJFTm0zYVhMbHlKU1VscFZldlh0UVhCNE1IRDI3MFV3R0F0NFZFQ2dEd2txQ3lQTE1vejlDdEFJREd1cE9ST2l5b0o1dkpha1RkZDRGYTFraDN0Q2ZWRjJwdmI2OTdpb3VMeTYxYnQ5NVZBMTlTcVZUbDVlWG01dWF2ZTJKVVZOVEJnd2ROVEV6VUpSS0pSS0ZRbUppWWZQUE5ON3IxNitycXZ2cnFLMnE2NXR2THlNaFFLcFhxVFZ5WlRHWkVSRVMvZnYwbVQ1NTgvdng1VTFQVDFOVFVUei85MU5MU1VyM3BqaVpxMlNkcVFWMXFTZVEvLy95VDJpN1Z4OGVIR2h2Y3ExZXZzMmZQY2ppY3hxeXhCQUJOQllrVUFPQ2xoemtaaG00Q0FMd0dxVnllV1pUZjJ2bTErL3FhU1VCQXdKbzFhelJMSWlNanFVNUZXMXZidVhQbmF0V1BpSWhnTWczd20xaHhjYkZjTG4renRXVDVmSDVlM3N0djd1cnE2Z0lDQXJ5OXZhT2pvNmxBWGxKU29wNHZLaGFMYlcxdG03RFpEeDgrSklSMDZOQkJYZUx2Nzc5MjdkcXZ2LzU2MUtoUnExZXZuamh4b2tRaU9YVG9rSk9Uays3cGp4NDlzclMwZEhCd0lJUzR1N3U3dXJwZXZYcFZKcE94V0t3MmJkb1FRa3BLU2dRQ1FWSlMwcEFoUTdqY2Y5Rm9jSUQvZVVpa0FBQXZQUzk4WWVnbUFNRHJ5UzhUL0hzU3FhK3ZyenFQS1JTS3I3LytPaTB0YmN5WU1hbXBxVXFsVW5kVjJJTUhEMUt6SXQreFU2ZE9FVUphdFdyMWx0ZFp1WEpsZVhtNWV0UE9kZXZXeGNiR3hzWEZ2ZjJWOWFLMnorbllzYU5tNGV6WnN5c3FLbjc0NFllUWtCQUdnM0h3NE1IZXZYdnJuaXVWU3A4K2ZSb2NIS3d1NmRHalIxUlUxSk1uVDlxM2IrL241NWVabVdsdGJiMTM3MTZWU2pWaXhJam1hRDhBMUFlSkZBRGdwZkxxYWtNM0FRQmVUNFh3My9pZmJXcHE2cXhacys3ZXZUdHMyTENJaUlnZVBYb29sVXF0T2txbHNyQ3cwTXZMaTNyN3pUZmYxTGRJYjhOc2JHejBqcGpWZE9yVXFZMGJOOXJiMjNPNVhJRkFjUG55WlI2UE4yREFnRGU0bmRxcVZhc2lJaUpHamh4NTU4NmRxMWV2aWtRaVoyZG5vVkE0ZlBqdzgrZlBxOGZXTmhXRlFuSDgrSEVmSHgrdHBZTXJLaXFLaTR1cDF5d1dLeTB0clYrL2ZrWkdSbHFueDhYRlNTUVN6VVQ2MVZkZnJWdTNqbHJlaWMxbVcxdGJFMEtPSGoxcVltSXlhTkNncG0wOEFEUU1pUlFBNEtXU2F1MWRCQUhnWDA0a2xSaTZDZitRa1pHeFljT0czMzc3VGFWU3JWNjlldjc4K1pyYmdlYmw1ZTNjdWRQRXhJVEZZdDI1YzBjb0ZIYnUzSms2RkIwZG5aV1Y5UVozYk5HaXhTc1RxYWVuNTRzWEw1NDhlU0tWU25rOFhvOGVQVmFzV0tGM2FHdmpVVDJXMGRIUjBkSFJ4c2JHZkQ2ZnorZTNhOWN1UHo5L3hJZ1JOMjdjYVB5bHNyT3pxVHpaUUoyNHVEaUJRTEJnd1FKMVNVMU56YTVkdXpadjNseGVYdDZwVTZkUFAvMTAzYnAxMzM3N2JVUkV4TWNmZnh3V0ZxWTVjZmZRb1VPRUVNM1ZnRjFkWGJWdWtaT1RjLzM2OVhIanhtSElMc0E3aGtRS0FBQUEvMTlKNVRKRE40RlFhd1ZGUmtZZU9YTGsyclZyS3BXcVo4K2U2OWF0YTkrK3ZWWTFjM1B6TFZ1MlVBdDYwK24wa0pBUWFtVWRRc2paczJkbHNqZjVMQTBIT1VyYnRtMHpNcHA0bnZ5V0xWdXFxcXJjM056TXpjMDEyL0RzMmJQSGp4K3oyZXl5c2pKcW5XSGRjM056YzhlTkc4Zm44M2s4WGtsSlNVcEtpcm01ZVFQZHFtS3hlTm15WlVaR1J1UEhqMWVwVkRkdjNveUtpanAyN0poUUtEUXpNMXV6WnMzczJiT1pUT2JRb1VNM2JkcTBmZnYyMWF0WHIxNjkrb01QUHVqVnExZEFRQUNMeFRwejVrelBuajNkM056NjlldDM3OTQ5dlhlaCtyRlBuRGdSRXhPakxwdy9mLzZLRlN2ZStta0JRRU9RU0FFQUFBRGVDbzFHTzNMa1NFSkNRdi8rL1dmT25ObW5UeCs5MVV4TlRmUHo4NVZLcFZLcDVISzVta0hPMGRIeEhiYTNDYWpIRzJ2eDl2Yis4Y2NmNCtMaW5qMTdSZ2h4YzNQVHJXTm5aNWVXbHFaUUtLZ2xjMzE4ZlA3em4vODBzTWpUdVhQbm5qOS8vczAzM3hnYkczZnMySkhxVExheXNscXlaTW1zV2JQVXU1Vnl1ZHhseTVaOSt1bW5lL2Z1M2J0M2IzSnljbkp5OG93Wk15b3FLaGdNeG5mZmZVZnRra3F0ck50SWZuNStqYThNQUc4R2lSUUFBQURnYlczZnZwM0ZZcjB5V0pxYW1yNnJGaG1NUkNLNWMrY09uVTZmTkdtUzdyNmdoQkFqSTZPS2lncHFkaWlkVHRjYzJLelhpQkVqVnE1Y09XL2VQQ2FUdVhqeDRqTm56b3daTTJidzRNRWNEa2Uzc3BXVjFSZGZmTEZvMGFJYk4yNWN1SEJoeVpJbElwR29lL2Z1MUtKVGl4WXRhcm9QQ2dCTmc0YTk0QUVBS0l0MmJ6QjBFd0RnOWZpNGVvU0h2TjdLcUJ1aUkvUExCSVNRejBkTWNyYTJhOFFaQUFEUWpPaUdiZ0FBd1A4eUpvTTVzSFBYUWY3ZExFenIzZVBCMjhsdGtIODNQNDltMlMvaGpaa1ljUUs4MmhycTd1NTJqb3RHVGg0ZTFFdXIzTmJNWXZuNEdRTTdkelZRdTVxUk1kdkl4OFdqaFYyamhtN3lUYmcrTGg1dmtLWm9oTFJ2NGNWaXZQa0lxVmQyWndFQUFMd1dqTm9GQUdoR1hWcjdmdGdoSUw5TWNQWjJndDRLTkJwdFZKZmVWbnp6L1JkajMzbnI2a1duMFJjTUQ3VXc1VXRrMGdmWjZlKytBVVlzdHIyRlZXbDFwVmE1bjJkck02NHB6OFNrU2U1Q0k0VEZaTEdZVERhVFpjdzJNall5TW1ZYmNWaEd4a1pHcGh3VG5vbUpLY2VFYjhKVktKVmJZMzlya2pzMndON0NhbHEvWVhtbHhadFBSYjJ5Y2dzN3A3RGVneDdsUFAvMU5YOXNQaGt3dXFXank1V0hkMDdmdXZabTdmVHphRFVrc01lei9Kem9HMzlLTkZiaUdSWDhvUm5YTk9ucHd5Y3YzbVRCV0FBQWVHOGhrUUlBTkJjTzI2aDMrd0JDeUlXVVpCWlRlejFNcFVvbFY4ZzdlN2F4NHB1WFZGVmtGT1N5ZGVvMDMxS2lOQnJOaEsyOVpaK214TlQ3UXdLN0R3bnNubFZjb0ZRcTZxc21VeWlhc0lYV2ZQUEsyaHE1UWw1ZmhRNGUzb1NRZTgvVEduL05vTmErWGR0MG9OUG9kRHFkVHFQUjZYUTZqYzVpTUZoTUZsUGZLcUI2dWRzNlpnc0tDQ0hUK3cxdm9MdTdBVWxwRHhKVDc3L0JpVTByS2UxaFMwZVg3dTM4Ym1la0ZsV1V2Y0VWT3Jkc3d6TTJzYmV3a3Z4ellWaFBCeGRiTTR1MHZKeW1heXdBQUx3WGtFZ0JBSnJMc01BZVBHTVRRc2hIZllicUhzMHJMZDV4OXNSQS82NkVFQnN6aTdXVFordTl5TElEMjVzamxOcnd6YjhZL2RFcnExbVk4bGRPL0xpQkNuZWZQNDI2Y3E2cFd2WEpnRkZtWE42S2c5djFIbld6ZGJEaFcxVFVDRE1LY2h0L1RiNHgxOTdDbW5xdFVxa1VTb1ZjcVZRb0ZEWGlPcGxDTHBPLy9DT1Z5NlJ5dVVRbXBmNklwVktSVkNLV1NVUVNTWjFFWEM2c29xNWdhMlpoeFRkL2c0L0dNOWEvdzZFNkZmKzFTUWF0TVRtWlFhY1RRbWkwdjA5WEtsVktsWkpCcHpQb0RaMys1RVZXanFEUXljcTJoWjFUdWJDNmdab0twVktoODAwRTM0VHI1ZWhLQ0VsOFl2aDBEUUFBL3h1UVNBRUFta1ZIRCs4QTc3YVZ0Y0tuTDdMdHpDMk5qWXl5aXdzMUsxVFVWSS9zMHB0dndpMG9MOGtWRk5tYVc5SUlLYTRzMTdxT1FxbHNqdWJWU2NUWEh2OWpVejRybmhtYnlTcXNLSzN2RkNjckd3N2I2SGxobm1aaFhtbHhFN2FLYjhLdEU0dWtjdjE5cEYxYXR5ZUVDQ3JMMnJmd2J1QWlNcms4OVVXbVZ1R3Q5TWZIcnAydmJ5bS9DVDM2TzFoYW43NTVMZjFWV1RjaUxwcEovM3NKaG01dC9icTBicDlla0J0ejQ1TGUraVljNDg4R2phSFQ2QUtkZjFrcVk4OFpNbDZ6eE5uYTlqOGZ6VzI0RFdwdFhUM1ZsUjlrcFIrODlFZi9Uc0c5Mi9zMzV0eFJ3UitPQ3Y2d2dRcjNzNTVGWGpxalZSamcxWlpHbzlWSnhLL1ZUVDAwc01lOXpMU20vVkVCQUlEL0dVaWtBQUJOejgzV1lWejNFSVZTY2VEUFA0b3JTcjhlTzUzRE5vcTllZlZaL3QrQko2aTFiK2VXYlNReTJmNExzYlZpMGRMeDRTcWw4bWpDZWQzSms4MmhSaXc2bFh4Ri9kYkIwbnJCOE5CYXNTanFhbHgxWFkxdWZTYURzV2prWkd1KythVUh0MUl5bnpWSGsvZ21wZ3c2bzFTby8rTWJzNDA2dFBBaWhMUnlkbS9sN043QWRZb3J5M1FUcVVwRkdsaFozcHB2N21ocFkyelUwREJtaXJxemxFSjFYOWRKeElLcUNyMzErM20wb3RQb1ZiVTFlaCthWEtHb3FIblpVY2xrTUhqR1hJVlNVVjFYKzhwbXNKa3NMc2RZcHBEWGlPcW9rbHFKaUJBaUZOWHFIWXZMWkRDcytlWUtwYUtrNnUvSGEydHVRYWZSUzZvckZBbzkzM3BVMWdoMUxzTHMxdGFQRUpLUW10TEF5R290SVg1QlBkcDE2dXJUY1hkY2RFYmhpMGFlQlFBQTd3OGtVZ0NBSnVadTZ4amVmd1NMd1R4NS9jOFhKVVdFa0NQWDRxZjFHLzVSbjJFUjUwN2tDRjcybExyYTJCTkNUbDYvU0dXU1UwbVhKL1ljOEhIL1VWdGpvMnJFb25mYzVzTHkwb1RVbEI1dE80WDFHdmpMMmVPNkc0UDE4d3V5NXBzL2VaSFZUSEdVRU9KZ2FVVUlNVE14SGR1dG41a0psK3FWSGR1dEh5RWtJZldlajRzSGs4R2srcE9kckcxZHJPMnlpd3VLS3NwTWpZM2J1YldrK3FKNXhpWnQzVHpGVW1renRWQVh0V2l0WEtGL25pMkx3ZXphcGdNaDVGcnFQYVZLVCtyTEx4TjhkM1F2OWJxRm5lT3N3ZU1LeTBzYnM3SlJoeGJlWWIwSHBlWGxhSzFzZE8zeFBhMnViNHE5aGRXaWtaTXJhNFEvUlI5VUZ5NGZQOE9NYTdvbi92ZXl4bjBKRXVqZDFwUmpMSkZKRS9UZG9yNTI5dk1MSW9Sa0Z4ZGtGdVUxNGd3QUFIanZJSkVDQURReEdwMUdwOUhpN3lYZGVQcUFLbm1hbHgyYmZNWGR6ckZJWTB6czBXdm43Mlk4VmZjYTNYMysxTVhHWHFhUTEwckV6ZDFDSnl2YldZUEg2amFjRU5MQzNtbmRsTm02aVpSYW1jbkwwWFhkRk8zNXJxbTVXWWN1YXcvdmZBUDI1dGJVek5WQTc1ZTd6cWhmcCtWbGQyL3JSd2c1bm5EaFJXbng2T0ErTHRaMlZ4L2ZmWmlkNGVQaTBjNnRaV1pSL29uckY3MmQzTnE2ZWRZMzdiWkw2L1lqdXZUV2U0aE9veEZDd25vTlVtbHZOL1BTL2d1bjlDNGh5MkViTlRCSE5NQzdMWmRqTEpaSms1NCtiT3hUYURwc0pqUFF1MTFDYWtwaktsdnp6UjBzclI5bVo5UlhnVUduOTJ6WG1SQ1M5UFNoU0NwcHpEVmRiZXduOUFpaEJxZ2Z2UFNIRXZ1ZkF3Q0FQa2lrQUFCTkxLc29mMVBNWVdzejgvWFQ1bXNkOG5YM2V1WHAxTy85djV3NWxsMWMwRXd0RkVzbG11T0gzMUpoZVVtVFhJZmFpalB5MHBuQzhoSjNPOGV4M2ZxcDUyZDI5R2pGNVJnL3k4OTlVVnBNQ0xIa21SRkNpaXZLQ0NIVVRqRFVZRnBxc1dLSlRIOGZxVVFtcmZqbm1GczFNeTZQeVdEVWlPdWtNdjFwVmxiUDFGWU9pMDBJOFhKMHNURGxWZnh6bUN1TlJxUCtLWk9mUHF5dlNicG9OQnFud1RXUUtYcVhaZGE2enFSZWczeGNQZXpNclU1Y3Y5aHdaV01qenB3aDQwMDR4cWVTTHRlWFlMdTM3V1RKNHhOQ3ltc2FXZzlKemNuS2RscS80VXdHczFZczJoTWZVL3ZPdS8wQkFPRC9DeVJTQUlDbVYxSmRZV3BzWEZBbXFLK0N2WVUxazhFb3FhclF6U3EyNWxac0pwUFduTTByRTFhOTdqNld6WTFHbzNrNE9DdVVpc2U1eitVS2hRWFBqQkFpa2NrRVZSVmNJdzQxZmZIQy9XU3FzcE9WalZRdUs2bXVKSVNZYzNtRUVHclpXRGFUU1FpcGIyR2t1OCtmM24zK1ZPK2hPVVBHdTlrNnhDUmRmcEQxZXB1dm1uQTRWT01Edk5yRzMwdlNQTlNoaFJjVjRWNlVGbE5obTJwYmZ2MC9GVlNRV3hQMjJXdTFRYTlSWFQ3MGNmVVFTU1hxanZvR2lDVGkwN2V1amVzZU1qeW9sN0VSNS93L1B3Z2h4TlRZcEcvSHdNYmYzZFBCZVdyZllSd1dXeXlUN282UDFsMnZDd0FBUUEySkZBQ2dXV1FWRnpRd0lmQ3JNVk90K09ZbnJsL1VXcnFXRURKLzJFUm5hN3ZtYitCTGJWeGFlRG80djhHSnAyOWVhOEptZURtNkdMT05zb3J5ZGVka2RtL1h5Wmh0OUNBN1Bhc29uMW9UbU1zeGZsNllSdzB0dGpXekpJUUlxc29KSVd4V1EzMmt6WUgvMTNqZEFPKzI1MU9TTlVjN2U5aS9mS3BodlFlcEM0c3F5alJuY3VxU3ltV0Y1ZlV1ZDZ6RzVSaGIxNzhKelVEL3JrR3RmYVZ5K2Q3enZ4YzByZ2Y3ZG5vcWcwNGYzYlZ2aUY4UWk4azhjeXRCOCtoZy8yNUdMSFpqcmtNSWFlZm1PYW5YSUNhRElaSks5c2IvbmxmYVVBSUhBQUJBSWdVQStMZXo1Smw1MkRrMTFkWEVNdW1qbkwrbkM3YXdjNklHbDc2dXBrMmtWSDU3a3FkbnJ1YjVlOGt5dVR3bDgrVjJJOVJDdTFuRitkUmJPd3RMRlNIVUJGMGpKdnVWaVpUSllGS3pSalZSSlV3NlEzYzByRnloMExzb0VZVnZ3aVdFMUlwRjVseGVKOC9XZHpLZXFBOEpLc3MxOTVLeE03ZmltM0JscjFxaVZsQlp2dTMwa1licnFGYzIwbnRvWkpmZXdXMDZ5QldLQTMrZWZxMkIzOGxwaitnMCtxamdEM3Y3K3RNSStlT3ZVTnJLMmQzZnk0Y1FJbGZJbVl4WC9OclFvWVdYdTUwVG5VYXJycXZkRlJkZFZQOW1RZ0FBQUJRa1VnQ0E1aksrZTRnWjExVHZJVDdYbEJBeUpLQ0hTS3E5anBHTm1ZVldpYnV0dy9nZUlVM1ZLa0ZWaFdZaXBVUmVPcU4zNVI2OUZnd1AxVzNrVzRxN2UwT3VVRHpPZWE1N1NLRlVYSGwwUjkxMzJzN05reEJDdGRhSXhiWXhzNndRVmtsa01rSUloMDBsVWoxelFkV3A4dE9Cbzkxc0hmUzJZV0xQQWJxRjBUY3VYWDl5WDI5OXZva3BsZERpN3Q0WUZmeGh2NDRmM0h2K1ZMMStUMEpxaW5wT0pwMUcrM3JjZEVMSVhZM0kyaHoraXFQeS9SZGowL0p5WHZmMEcwOGZNT2owNFVHOWV2bjZsd3VyYnp4OVlHTEVHZGV0SDdVOXFSWFA3Slc5OTlRM0MwVVZaWHZQLzE3UnVCbW5BQUR3bmtNaUJRQm9GZ3c2M2Mrek5ZTk9iNkNPczdWdFl5NmxVQ3JyV3ovMkRlaGR2RWVoVkRUK0ZzMnhaS3BLcGJxUWtxeFZhR0xFK2JCOVFHY3ZuMnVQN2lhbFBhU0c3TFowZEsyb0VlYVdGQkZDUE95ZDZEUmE5bDhiNmxBalM3WDZTQmtNQmlGRXFmeEhQMmRaZGFYa1ZaL1hnc3N6TnVJMFVNSE8zSklRb2xTcGJqNTdITlRhMTlIU3h0L0w1K2F6eDdvMU83VHdOdWZ5eEZLSjNxT2FiTTJ0NWcrYjJIQWRhaTBpdmVYSmFZOWFPYm1kdVA2blp2Y3NJYVMwdW5MenFTaXRUVVIvT1hPTVFhZFhDUCtSR3hOU1UrZzB1cnVkSTlYZk83TExoM3dUYnExRUhIUGpVbmpJaVByYTQySmp6K01ZVTY5VE1wOGRTNGl2YnpZdkFBQ0FGaVJTQUhoL2lXVlNxVXdtbGNza01tbVQvd0p0WjI3Rm9OT3pCUVc3emtYckhsMDRNc3lLWjdZblBpYXpLRi9yMEt6Qlk1MnMvcEZVNzJjOXU1L1ZYTHVBVWliMUd0ajR6VGxZcjFybzlTMXhXR3hxS1NBUGV5Y1BleWYxNHJxRWtENGRBbW1FM0U1L21ldThIRjBKSWMvLzJrR0hTcVRpZnlaU0pwMmh1MldvYm1iVE5iNUhpSDlMbndZcU9GcmFFRUpLcXlvVVNzWEYremNuOXg0OG9IUFhSem5QNi82NWZ3K1R3UmpRT1pqYUxQU1ZzWi9OWkw3TkxPS0M4cEwxSjM1VnFWU2ZEUnJEb0ROZTYxeUZVdkhMbWVPRWtLdVA3MTU5ZkpjcXBFTHM4WVR6OWUyUnkyR3hCL3AzN2RLNlBZMUdJNFJjZjNJLytzYWxOMjQvQUFDOGg1QklBZUIvU25GbFdXbFZaV2wxWlkyNFRpS1RTZVV5S25OSzVUTE50M1hOditlbmc2VTFJU1E5UDFkL0NGR3BDQ0V5aFZ6M2FNUzVrd3c2dlZiYzdDM1VsRjd3b3ZGakxQMDhXeHMzWW9lUzE4VmtNSDFjV25UMGFOWEdwUVdUNnRoVXFaN21aZDFPVDAzTnpTU0VPRnZiK1h2NWlLVVNhalFzalpBT0xieFVoS2gzc3FIMllwRkkvNUZJcWMxVUd0NUNjM1RYUHE0MjlxZHZYbnRsVE5YVXd0NlJXa3FYRVBJZ0t6M0xwNkNGbmVQSUxoOXE3YzdheTlmZmttZFdYVmR6K2VIdFYxNHp2MHp3OHgvSFhsbk4xNzNsaEI3OTlSNmlWbGR5dFhHZ25tSGo2YTRwUmFWb2tWVHlTTjlvYWpxTkh1RHQwNzlURjgzdFdOLzlzcnFWTmNJMXYrMStyVk9FZFRYVWl5dVA3bG56elJwL0lyVjY4R3MyRU40WG5UeGJOL2wwQm9EM0JCSXBBUHkvcEZBcVNxc3JTNm9xUzZzclNxc3JTNnNxUzZzckttdUV6VEdnOU0wNFdGZ1RRbkpMaXZSdkhVbWpFVUpZREtiZXBYVGtDZ1dUd1ZDcDZLOWNDS2VwM0h6MlNHL3EwS3VsbzJ1VEoxSm5hN3RQQjQ0eFlyMThHbUtwaE1NMlNzM05WTzlTdzJJd0ovWWNRS1BSTHQ2L1JYMmgwTWJGZzI5aW1pTW9yS3g5dVJHb3NaRVJJVVJyT0M3VjFJYS9nN0RoV3poYTJsRFRVQnVKeldSNU9icFIyODlTSmFlU3I4d2RPcjZqaC9mRDdQUUgyUzkza1hHemRlam45d0VoNUk5YkNZM3BoMWVwVkkwWlBxMDNQV3BhZGVnWFFtaUVrREhkK3ZwNXRNb1dGT3lPaTFIcDZ3WjNzTFFPN3pmYzJJaHpLMTNQaU9LQzhwTFk1Q3RhaFhRYXJWUExOdjA2ZmtEMVhkZEt4SEYzcnZkbzE2bUI1WCtiVDQyNHJycXU5czNPdlp2eG1IcEtqZVJpWS9laXBMQnpycm9BQUNBQVNVUkJWUGpON2dYLzgxeXM3WkJJQWQ0TUVpa0EvTnZKRlFwMTdDejU2NFU2aFB4cmNZMk5DU0VOVEwxNzVkR2lpdEtmb2lPYm9XbDYrSG0yZHJYUnY5NlBMdE8vWmd3Mm9ScFJuUkdMSlZmSUgyUm4zSHIybU1sZ2FENGNHaUdodlFiWW1sbThLQzIrK3VnT1ZkalBMNGdRY2t0alpxWXhtNlBiUjJwaHlpT0VWUDNWTGFZWDFaMzR5cGlueWRlOUpadkpWS2xVVC9PenFaSzgwdUlMS1RkRC9JTEc5d2lwcUtsK1VWck1NK2FHOVI1RXA5RWZaS1hYdHhWcU0xR24zK2pyZjdhd2MzUzNkZXpUSWZETTdRU3RhZzZXMWxQN0RqTTI0anpMejRtcFo3U3Rib3ExTmJjYzA3VVBnODZRS3hSSmFRL2o3eVdKSkdKcXo5ajZNT2gwaGJMZUpZc0JBT0I5aGtRS0FQOUdFcGtzc3lndm8rQkZSbUZ1ZnFuZzM5UHoyWGlDeW5MZHZVWnBORm9MZXlkMXAweEJlWWxJb21jMHFSWGZ6SnpMRTBuZjNmakE5dTVlNyt4ZWVsWFdDcU52WExxWG1TYVNpTlZidktpTkN1N1R6cTJsV0NxSnVuS09tdS9xNTlISzJkcTJYRmg5S3oxVlhZM3FJeFhML3ZGSXFYNDhyZlY3dEpod09JUVF2ZjhXOVFscTVVdU5kcTZxL1R2clhraEpidW5nNG1Idk5EMWt4Tjc0bUxIZCtwbHplUlUxd3VQWEwrcTlTR2l2Z2E1L3pScWxsdTIxdDdEK2FzelVWOTZkeldJVFFyeWRYRFVySDc1eWpscndTWk5JS3ZuMVl1eXN3ZU42dC9ldkVkZGRmWFJYZmNqRDNtbEtuNkZjSTA1RzRZdjlGMkliUDVHNHFLTHM3TzNyMW1ibUYxTnVOdks3b2RtRHh3bkZkWmNmM001Nm5RMXBHc09VWTBKL3pSbXoxWFcxU3FXQ0VOS3BaZHZYSGJYYnhzWGo5ZHNJN3dWMGtBSzhNU1JTQVBpM2tNcmxXVVY1R1lVdjBndGV2TkQ1eGZvTnNKa3NOb3RsOVBKdk5wdkZaRFBaUml3V204VmlNMWtjRnB1cVFQM05ZUm50UEh1OEtUN0hTNWNlM0w3MDRCL3pCaGwwUm1qUEFUUkNLbXFFYkJhTGE4UTVsWHhGTjdVU1FzWjA3ZnRCcTNiaUJxYytOaTNkM1Y4ODdKM0NRMGFrNW1ZZXVueFdxM0p6N1A1Q0xZcWp0N3gvcHk1QnJYMlZLbFhrNWJNbFZSV0VFQXRUL3FqZ0R3a2g1KzhsYVc0V3l1VVlFMExFR2tuZW5Nc3pNZUlvVlNwQlZVVjk5NlhUNkphbVpvU1FNbUZWSTV2YXhxV0Z1NTBqTmRwWnMxeWxVdjE2TVhiMmtQRzJaaFp6aDAya0VTS1dTdmJFeDRqcUdUUE1OK1phL1hPa0s1UEJzR3IwMkZjMms2VlptY1hVLy8vcGVhV0N5RC9QVE9remVHaGdENzRKOTh5dEJCcU4xcjlUY0MvZnpqUWE3V0YyUnRTVmM2ODdQdnpLWHozVmpXVEdOWFd4c1g5ZWtOZmtpZFRjbExjb1pQSnJuYkloT2pLL1RFQUk2ZG5PNzIzV2tRSUFnQ2FCUkFvQWhpUlh5TE9LQ3pJS1htUVV2c2dWRkdtbWk4WmpNWmhXZkhOcnZybTFtYmsxLytVZmMxUCthOHdQYTM0OFk1T3czb004N0oxTHFpc2l6cDc4ZE9Cb2J2MDdpL3kxcithNzZDT052M2ZqendlM3BES1oxc09uSW9wUzM3VEd6YWNPMDJnTjdXclR0RzZscDM3UXF0MnA1Q3RwZWRuVVAvZWtYZ001YktNbkw3SnVaL3pkUVVxbjBhbVZqVFNUdkt1TlBkVmZMYTgvY2JWeWRxTTI2UmtTMlAzS3d6c0Y1U1VOdDRkT293L3MzSlhxS255Z3N3WnluVVI4OW5iaVIzMkdVRDkrZDU4L0xhNHNxKzlTdStKT1VrdlVhckUwNVp1YjhqT0x0TCt0c0xld3NqV3pmSlR6WE85L0tZcjZSeDJudnNqODllTHBzTjZEZXJicjNNTE9pVUduTzFuWktsV3FDL2VTNHU4bE5meDUzeDZkUmpjMU5xRjZ3cHY3WGdBQThQOE9FaWtBdkdzS3BTSkhVSmhSOENLOTRFV09vRkNoZkkzSmUwWXN0clU2ZlBKZVJsQytpV2x6dHJjSmRQUm9OYkpMYnhNanpyUDhuS2lyY1RXaXVvYnJtM041aEpENjl0dDRlMXdqenBBUGVqUmNoOGN4b1haTUhkOGpwT0dhYVhrNUtabHBUZHJBZnlnWFZxMC8vaXVWejVrTXh0Uyt3OXhzSFlTaXVxUFg0aldybVhGTnFiMWJOWk44YTJkM1FvaG10RHR4L1NLSHhTNHNMNlhlY2puR1F3TjdVTm03azJmclRwNnQwd3R5cnp5Nm01YVhmVEhsNXMyMFI2WFYyaDJuSVoyQ3FJV1V6OTI5cmpYT2xVWkl0N1orZy95N3FVdUMyM1N3TWJPSXZuR3BSRjhucmU3VVNtTWpUaS9memozYStzbms4cDlpSWpXSEJOTm90TkhCZlp5dDdhcnJhbTgrZTVTVTlsRHo2Q3M5ZVpGMTluYmk4S0JlVkVvbmhCeFB2SERyVmZ1ak5nbHJ2aG1kUnFlMlJYMEh0d01BZ1A5ZmtFZ0I0TjNKTE1xN2xaNTZQL1BaYS9YKzJmQXRXamc0ZWRnNXRiQjNNc2hpbm0ramhaMWpQNzhnTDBkWHFWeDI4dnFmTjU0KzBLM0Q1Umk3V050SjVES1pYSzVTcVR6c25WeHRIYWhacHMzVUtqYUwzZkJPbTJybVhONHJhNG9ra21aTnBPcnVZaU1XZTNMdndkNU9ybUtaZE8vNTM3VVNleXNuTnlyenFGTWlrOEZvNTk2U0VQSTBMMXRkVFoxRnFidzZzc3VIbGp5K29MSjg1N2tUL2w0K1BkcDI4bkowOVhKMExhb292ZlRnOXIzTU5LMzFhVnZZT2ZadUgwQUllWmlkOGZpZnF4TzcyemtPLzZBbk5RbzBSMUI0UFBGaXQ3WWRQL0J1NStYbytzV29LZmV6bmwxNmNMdUJmMU9lc1VrM0g3K3VQaDJvWFZYenkwcTRSc2FhbWRPSXhjNHN5cmZpbS9OTnVIMDdmdkJoaDhCSE9SblhuOXpYTy9CYmt3M2ZvcDI3cDc5WFcxc3pDNm9QbWNWa011aU1zZDM2K1htMHVwUHhKQzAvNTVYZmtyeVNWQ1lsaFBCTnVMcUhQT3lkcWN6ZndOaHBBQUI0YnlHUkFrQ3pxNndWM2t4N2RDczl0Ynh4OC9Ub05KcVRsVzBMZTZjVzlrNmVEaTROakc3OTEySXlHRDZ1SGtHdGZMMGNYYVZ5K2RWSGR5OC92QzJzNTVkK05wT2x1K2h1WmExUWQwUm9VNm1vcWY1eTMrYUc2M2c2dUh3eVlOVGpuT2NIL2p6ZGNFMjllNG8wT1Z0enk0LzZETFUxczVESzVYdmpZL0pLaTd1MzlST0tha1ZTaVVLaGRMQzBEdW5VaFJCQzdWeEsrYUJWTzJPMlVhMVlsSmFYbzNrcHZnbTNyYXRub0hkYktqM21sUmJ2dTNDcXVxNzJ6L3UzRWg3ZkMycmR2bWU3enZZVzFoTjdEZ2p4QzdyMDRQYnRqRlNxTTlPU3g1L1NaeWlkUmhPSzZrNGtYbEJmME1QZXVYZDdmNm8vVnFGVVhIcHcrL3k5WktWS2VUemh3c1BzOUNFQlBld3RyRHA2dE9ybzBTcS9USER2ZVZwNlFXNWhlWW42cWJuYTJBZTM2ZERSdzV0QloxQ1pPZjVlMHFPY0RLMG5JSlpLWW05ZWpidDd2Wk5ubTY0Ky84ZmVmWVpGY2YxdEFKNWxkK205U0M4V1ZFQkJwQ2syakFMMkhtTkZSUk43QzRrbThzZEtFalYyc1FTTm1saXdTMEJGc2FHQ2dtTEJnZ0lLU0dlUklndHNZM2ZmRDVOM25ld0NyblVvei8waDE1d3paMmQra0doNG1EUG51SmdaR0R2YjJUdmIyZWVYY200K2ZmRGdaUnAxS3ErR21ucGJNOHMyWmxidExXMU45UTNKenZJcWJ2elRCNGxwanpYVjFMOXk4ZkN3ZHlManQ1UWdDa281T1NWRkJhVWxoZVd2U3lzclB1RDVQT2ROdVpXeGFRL0hMbHhlZGNtYmN2SS9DZ2FETU5FejhIZnRUaEJFWm1GZUEzT25BUUNneFVJaUJZRFBSVmdyZXZneTdXNUdxdUxyY0lwVVdTemJWaGF0elN6Ym1GbmFtVnF3bVUzNGJ5ZXZEcDJHZVBSU1YxVXJxU3kvZVAvMjdlZVBxaHY4K2I2OHFqSXRMMXROVlpWQk1NaDFob3ZLWDhjOVRoYUkzcjB2NVFkNzU4S3FaTHlSS2pIeXl4anMzck9WbmtGRk5mZnZLMmR6WHhjVEJOSExxU3U1czR0TUtmZk50Y2YvcmlhbG82SHAyNlViUVJDSmFZOGxVb20xaVptRmdiR1ZpYWxkSzNNekEyTnlERThvdUpaeTkvcVQrN0lzUi83NjROYXpGRzhIbDY5Y1BJMTA5Y2YwN04vZjFTdjJmdUxkaktkVCtnM1ZWdGVRU0NVUjF5OVVDL2hhNmhwZDIzWjB0M2UwTURRaFAvNHNOeXM2NlVaSjVkc25nV2w1cjlMekQ3bTFjL0RwN0c2cWIyaHAxTXJTcUJXNTJ0QzJxQ1B1N1oxNk8zVTFNekFpQitlWGNxNm0zSlh0WlZvbllXMXRZdHJqeExUSDloWTJmWjNkN1Mxc0xJMWFqZXZ0NzkvVmU5ZjU0MDQyYmUxTUxTeU5XaG5wNnN2ZVR4V0loRTlldmJ6MzR0bUxnaHpwdnhjUm5iNTE5ZUw5MjEzYXRPL2Exc0hHeEV4V0dFa3NrV1FXNWUyNWVFYjVYemRjZTVUc2JHZXZ6bFlkMGEydjR0bGFzZmpDL1Z0S1hnb0FBRnFVSnZ3ekh3QTBUbEtDeU1qUFNjNTQraWdybytFRlBMWFZOY2dIb1cxTUxTMk5UVlhxV3VLbEtYcVltYWFqb2ZVOEx6dnZkYkdTSDlrYkcvbVppMnJ5anQrTUhkNjliMVRTZGRuODBxYzVMMjFOekpoTUpvTmc4RVhDck9MOEc0L3Z5VmExbFVnazFYeWVDb054L2NsOWdpQzgybmZ5NnREcDMxTlNhV1poM3NQTXRBZVp6Mlg3ZGxMVmlzVTNudHhQU252aTA5bXRsMU5YZlMwZGNxMnB1RWZKRTN3R25ybDFMYU1naHlBSVBVM3RRZTQ5eWIxTTAvSmVYWHFZK0lwVHFIZzFxVlNhbkpHYW5KSGF3Y3JPcTMwbkIrdldMQ1l6NWw2OGxDQ1lEQlV6QXlNcFFhVG5aZDk0ZWo4OVAwZjViMGhHUVU1R1FZNXRLL04rTHA0TzFxMHJhNnJLcTdoc0pzdWxkWHR5QUtlaUxDMy8xZk84ckplRmVYWHVCVnJONXlXa3BpU2twdWhwYWJjenQ3YTNzR2x0YW1HZ284Y2dDQlVHSS9aKzRuczkvUzRxZjczaHpFRnZCMmNqSFQxVkZsdldMNndWdmE2c3VQMzhjU2xlSWdVQWdMb3d2c3hzS3dCb0NjcTRieExUSHQvTGVOYndpcG9hYXVwZDJyUjNhK2ZZMnRUaUMxYjNia0Y3TjlGZEFueEtlbHJhbGthdHlIbThXdW9hWC9mb1gxUlJtc01wZWxtVXAveWJ6TnJxR3Q0T0xwY2YzaUdmbzdZeHM2SSs4Ky9wMk1WWTErRFc4eFJPUlptU0YxUlhWV3RyYmtXK2c2ckNZUFR2NG5YLzVmT1BYUExIeXJpVlJDSXRLQ3RoRUVSZkZ3OU9SVmxXVVg1MVBWdk9ORXlWeFRZek1GSlhWWDJ2ZUV3alI1czJpcFBlR3liYi9XWHhpSW5ZL1FVQWdIWklwQUR3Q2VTK0xyNTQ3NWJjaHBaeW1DcE1KNXMyYnZZT0R0WnR5TTAyR2hza1VvQW1CNGtVQUtDcHc2eGRBUGdvTHdwekx6OUlJaWN4MXFlTm1hVmJPMGZYdGgzSVJVUUJBQUFBQUVoSXBBRHdnZEx5c2k4OVNNd3FMcWh2UUN0OVE3ZDJEdTcyanVUdW1nQUFBQUFBY3BCSUFlQzlQWDMxOHRLRHhOeDZsdTNSMGRCMGJkdlJyWjBEcHNNQkFBQUFRTU9RU0FGQVdWS3BOQ1VyL2ZMRHBNS3kxM1VPTU5FMTZOZkYwODNlc2Rtc21nc0FBQUFBbnhVU0tRQzhtMVFxdmZmaTJaV0hTWnczNVhVT01EYzA3dC9GeTZWMWV3YXlLQUFBQUFBb0RZa1VBQm9pa1VydXBEKzkrdkJPS2ZkTm5RT3NUY3g4dTNnNTJiYjk0cVVCQUFBQVFKT0hSQW9BOWNvdUxqZ1NGMU5mRm0xalp1bnIycTI5cGUwWHJ3c0FBQUFBbWdra1VnQ29BMDhvaUx4OUxUa2p0YzZ6SGF4cy9idDYyN1l5LytKMUFRQUFBRUN6Z2tRS0FQTHVaanlOVHJ4ZUxlQXJudXBrMjlhdmEzZExvMVowMUFVQUFBQUF6UTBTS1FDOFZjYXRqTGdlazFtVUw5ZlBZREM2dEdudjY5ck5WTitJcHRJQUFBQUFvQmxDSWdVQWdsekI2UEtEcE1zUDc0Z2xZcmxUVnNhbTQzcjdteHNhMDFUYWw4TlVZU3ArK1FEUW1MRlVtSFNYQUFBQUh3V0pGQUNJbkpLaUkzRXhKUW83dTZpeDJRUGRlL1owY20waE83cG9xS2xWOFdyb3JnSUEzb09lbGpiZEpRQUF3RWRCSWdWbzBmZ2k0VCtKY1hmU25paWVjckJ1UGJhWG42Nm1GaDExMGNOUVd4ZUpGS0Jwc1RUR2ErMEFBRTJiQ3QwRkFBQnQ3cjE0OXR1eFB4WGpxSzZtOXRUK3cyYjRqMnhSY1pRZ0NLellCTkRrdERPM3Byc0VlZG5aMlpHUmtWbFpXWXFuTWpNekl5TWppNHVMUDNjTlJVVkZXN2R1ZmZ6NE1iV3pyS3hzNjlhdHljbkpIM254VTZkT1BYejQ4R091a0oyZG5aZVhSKzNoOFhqVjFkVU5mMG9zRm90RW9vKzVieVAwNk5HalM1Y3UwVjBGQU0zd2pCU2dKUkxXaWc1ZFBmODA1NlZjUDRNZ3ZCMjdEUGJvcWNaV3BhazBPblcwdHJ2OS9CSGRWUUNBc2t6MERBeTBkZW11UXQ2Q0JRdVNrNVByekd5elpzMTYvdng1YW1yZEcydDlRams1T1NFaElkcmEycDA3ZDVaMXZuNzlPaVFrWk9YS2xlN3U3aDk4NVlLQ2d1blRwdzhaTXVUUW9VTWZmSkdWSzFlZVBuMzYvUG56UFh2MkpIdjgvZjFUVTFOZnYzNWQzMGVxcTZ0SGpCamg0ZUh4NjYrL2Z0aE54V0l4ajhkNzMwK3gyV3cxTlRYeW1FZkI1L1BKZi9MNWZDNlh5L212NHVKaURvZHo2TkNoZ1FNSE5uRHhtcHFha1NOSDh2bjh4TVJFYSt0Rzk3c1ZnQzhHaVJTZ3hTbXBMTjk3NGN6cnlncTVmak1ENDNGOS9LMk5UV21xaTM2ZGJOc1phT3VXVjFYU1hRZ0FLTVhid1lYdUV1VEZ4c2JHeGNYMTZORWpKaWFHMnUvcTZzcmhjQklURTcyOXZVK2RPa1U5WldCZ01HellNSUlnaW91TFY2OWUvYjUzM0xwMUs0djE1WDZjTzNEZ2dFUWlpWW1KTVRNelUvSWpMMSsrMU5KNk8rT21zckx5L1Buek5qWTIzdDdleXQ5WFMwdkx3c0lpTEN6TXg4Zkh6ODl2M2JwMW16ZHZWdWFEZi96eHgvRGh3d21DaUltSm1UQmhndkozSkUyZVBIbkhqaDNrY1o4K2ZaNC9mOTdBWUJhTHBhK3ZiMmhvYUcxdDdlenNYRnBhMnZERk5UVTFOMjNhTkhueTVBVUxGcHc1YytaOWF3Tm9OcEJJQVZxV3A2OWVIcnAyVGxoYlMrMWtNMWwrYnQxOU9ydXJNRnJJR2tiMTh1L2EvZWlOaTNSWEFRRHZacXlyMzhPeGNTWFNzckt5UllzVzZlbnA1ZVRrQkFjSDYrbnB5VTdObURIanlKRWo2dXJxdWJtNXk1Y3YxOVordXlDVHZiMDltVWpmdkhsejhPREI5NzNweG8wYitYeisxMTkvVGUza2Nya0VRWVNGaFowOGVWTFdTVDRoM0w5L3Y5dzAwYU5IajFKTGJVQmxaZVh1M2J0ZFhGeUNnb0tVcjFCZFhaM2FQSDc4T0ovUER3d01WRkZwNk4weGlVUVNIQndjR0Job2IyOVA5bXpldkRraElXSE9uRGwzN3R6cDBxWExsQ2xUcU9QTHlzcU9IVHZXdG0xYlB6OC9hcitkblIyMU9YNzhlRWRIUjdsN3JWMjdWaXFWL3Z6eno0cGxkT3JVaWRxMHRiV2ROMitlcHFhbWxwWVc5WjlhV2xyNit2bzZPanIxZlRtSmlZa1JFUkYxbnRMVjFaVklKQXNYTGxRODlkMTMzems1T2RWM1RZQm1BNGtVb0tXUVNLWFJTZGR2UExrdjE5L2UwblpzTDk5R09QT05GdTcyamhrRk9mZGVQS083RUFCNGgyOTYrekViMDlZdlFxRXdJQ0NBeStYR3g4ZEhSRVNFaDRkSFJrYkswbFJnWUdCYVd0cXBVNmZNemMzNzlldTNlL2R1eGZtY2RuWjJIL0NTcDVxYVd1MS9mOG40K1d6WXNLR2lvaUlzTE16S3lrcVo4UllXRm5LUFVzVmk4ZmJ0MjdXMXRRTURBeHYrN0xKbHkzYnUzSG52M3IzWTJGaXl4OURRY01PR0RRRUJBU0VoSVR0MjdQRDM5NmVPWDd0MkxVRVFQL3p3dzhTSkV4dTQ3TUNCQTBlTUdFSHRTVWxKQ1FrSkNRd01yRE1UeWpFM041ODVjK1k3aHlsS1MwdmJ2MysvbXBvYWsxbkhmN1JKU1VsSlNVbUsvVU9HREVFaWhaWUFpUlNnUmVEeXFnOWNpczdtRkZBN1ZSZ3FRNzE2OSs3VWxiNjZHaDBHZ3pHdWo3OUlYUHNvSzRQdVdnQ2dYdjI3ZUxVeFV5b1VmVEhUcGsyTGo0OC9jdVNJcmEzdHpKa3pqeDA3Tm1iTW1MdDM3NnFxcWdvRUFqNmZQMi9lUEY5Zlg0SWdCZzBhTkhYcTFPVGtaTGxYQjFWVlZkdTNiLzhCdDliVzFwYWJKSHpuenAzKy9mdlBtemR2K3ZUcHNzNzA5SFIzZC9kcDA2WjkvLzMzSDNDWEowK2ViTisrL2F1dnZtS3oyVDQrUHNwODVILy8rOStTSlV1b1BXZk9uTW5LeWxxNGNLRyt2bjRESDl5L2YvL09uVHVOakl6Mjd0MUw3Ujh4WXNTaVJZdW9YeFJKSUJEczJiTkhUMDl2MUtoUnloU1drWkZ4OWVwVjhwZzhZTFBaZi96eEIzV01ucDdldUhIamxMbWE4dmJzMlNPWGh3RUFpUlNnUmNndUx0aDM2WjlxL245V2RORFIwQXowRzJGam91eUxRQzJIQ2tObFNyK2hseDRrWHJoM2krNWFBS0FPL2J0NERYVHZRWGNWOGthUEh1M3Q3WjJWbFVXK2R1amo0OFBsY3ZmczJVT2U5ZmIycnEydEpVODVPam9XRnhkSFJVVVpHUmw5OHN6em1WUlZWVTJkT3BYRll2MzY2Ni8yOXZaMXJpU3NTRk5UazlvVUNvV2hvYUVFUWJpNXVUWHdxZWpvNktDZ0lFMU56YU5IajlyWTJNaWRyZk5WMndNSERwU1VsSFRyMWsxRFEwT1p3dTdkdS9mamp6K3FxNnVUTTRjMU5UWGw1a3Z6K1h4YlcxdkZmenNTaWFTcXFrcVpXekNaVEdXS0tTd3NURXhNSERseUpMV1R4K01wK1lVQU5BOUlwQUROWE55ajVITjNiMHFrVW1xblhTdUxhWDdEdGRYeFA3eDYrYnAyYzdScGMrN3V6YlM4VjNUWEFnRC9NdEUxR05hdGo2Tk5HN29McWNPb1VhTXlNako2OWVwRjdUeDc5cXpzQlU2NWpKR1FrTkNoUTRmUGxFZzlQRHc0SEE2YnphWjIydHZiRnhRVXlGYU9mUzhYTGx4SVQwLy84Y2NmMDlQVDA5UFRsZm1JdDdlMzNKZThZOGVPek16TWhqOTE4T0RCK2ZQbnMxaXNpSWdJTHk4dnNwTzZUSzVpMHN2TnpWMjFhaFY1SEJzYjI2OWZ2enBueGlxS2k0dFRmS2VVTkduU0pMbTljMGgzN3R5eHNMQlE1dUx1N3U2eXg3QlVwYVdsNTg2ZEN3Z0lJSnNyVjY2TWlJam8yYk9uaVlrSjJjUGhjQndjSENaT25MaHQyelpsYmdUUURDQ1JBalJiOVczeDBxZVQyeEN2M2xqRTZKMHNqVnA5TjJCMEZaK1hrcG4yS0N1amxGdFJYc1dsdXlpQWxrVmJROU5JUjA5ZlM2ZVZ2bUVISzd2V3BrcUZBYnJZMjlzWEZSVXA5cE1QU08vY3VVUHRIRGh3NER2WFluMHZZV0ZoaFlXRnlvL1gxTlFNRGc1V2N2Q1lNV05LUzBzZEhCekdqaDByRW9sWUxCYUQ4ajhScVZRcUZvdGxTLzZLeFdLQlFCQVpHZm5WVjEvSnh1VGs1UHorKys4TjMyWExsaTNMbHkvWDB0STZjdVJJMzc1OVpmMDNidHdnMThzbENFSnhIZVA1OCtlVHp5MmZQSGt5WnN5WVhyMTZIVGh3UUJidzVGREx2bnIxYW4zcHVyN3ZwTFcxOWZUcDB5OWR1cFNRa0xCZ3dRSkRRMFBGTVZsWldYLzk5VmQ5aTBWdDNyeDUyN1p0blRwMTZ0cTFLMEVRWGw1ZUVSRVJOMjdjR0QxNk5EbmcyclZySXBISXlNaW96bzhETkV0SXBBRE5VM0ZGMmI3WVNMa3RYbFJackVsOUJ6dlp0cVd2cnFaSFcxMmpoMk9YSG81ZDZDNEVBSnFBaElTRTh2Snl1YzdLeWtxSlJFSStMNVdwTTQ3eStmejgvSHpsYjJkblp5ZDdIaGdaR2Zua3lSUFpLYUZRV0Z0YnE2R2h3YWpyOTQ4OEhzL1MwbEw1UkVvUUJMbWlUMEZCZ2JlM2Q0Y09IY0xEdzJXUFcrZlBuMy9wMHFYcjE2K2JtcHFTRDFUSGpoMUxmVkFwa1VobXpweFpWVlUxZE9qUTZPam9PcTh2RkFxWEwxOXVZbUp5NHNRSk1xM0p0RzNiZHVYS2xlUlRWcmxQaFlTRVhMMTZkZXpZc2JkdjN6WTFOWFZ6Yy92amp6OTY5T2p4OTk5L2QrdldqVHBTS3BVU0JFRmQ0SGZac21VTmZMMnRXN2VXNjVGS3BWWldWdDkvLzcyYm05dlFvVU5OVEV6cVhBeHA4ZUxGQkVISUxRVk1ZakFZL3Y3KzI3WnRpNDZPSnI5R3NzaTR1RGhaSXIxKy9UcTVRV3NEdFFFME0waWtBTTFRU2xiNmtiZ0x0ZUwvckw1b3JLcy9ZOEJJRTEwRCt1b0NBR2ptQWdJQ1NrcEs2anlsdUJsbXg0NGQ1WG9lUEhqd1hsSGsyYk5ubHBhVzVQSGx5NWVwcDRLQ2d2YnMyZlBvMFNNeUpjcnAwNmVQYkI3c2UxRlJVUWtMQ3hzeFlzVFpzMmZKRUxWdTNickRody92MmJOSGRpTXlBMHNwYjRzY09IQWdJU0ZoeG93WkxpNHVpb24wL3YzN2VYbDU1R1RqZ3djUEtrNkx0Ykd4SVZkak9ucjBLTFYveTVZdFc3ZHVkWFYxM2JadG00ZUhCNHZGK3YzMzMxMWRYUmN1WERobzBLQ05HemRPbXpaTk5sZ2tFcEZiaHNwNkVoSVNIQndjNnZ3eXAweVpRbzMzcE9ycWFuSXhxbDY5ZWxsWldlM1pzMmYyN05tcXFxclVNVVZGUlJFUkVUWTJOa09IRHFYMkN3UUNjdkdxN3QyNzYrcnFuajE3ZHNXS0ZRUkJPRGc0Nk9ucHhjZkh5MFpldTNiTjBORFF3OE9qbm44REFNMFFFaWxBc3lLUlN2NUpqSXQvK2xDdTM4bW03YVN2QnFteTJQVjhEZ0FBUGxaQlFVRkpTVWxvYUtqY0JpU0RCZzJxcmEyVjdXSkNXckZpaFdJbWJOV3ExZVRKazVXL285elNRY3FycXFveU1IaS9YMUFHQlFVZFBueVlQQmFKUkhQbnpwMDdkeTVCRURVMU5Rd0dROVpVVjFmLzg4OC9DWUtnN2tuVHZuMTdlM3Y3ME5EUUV5ZE95SlVSR2hxNmUvZHVpVVRDWnJOalltTGtBbDRETm0zYXRITGx5bzRkTzU0NWM0YjZmWmd3WVFJNXUzamh3b1dQSHo5ZXYzNDltVUpyYW1vKzVqdEc3dktxcTZ0THh2SWZmdmhoMGFKRnUzYnRrbnRNK3IvLy9hK21wbWIxNnRWeTc3SldWMWVUVzQreVdLeXZ2dm9xTWpMeXhZc1g3ZHExWXpBWVhicDB1WDc5ZWtWRmhiNitmbXBxYW41Ky9vUUpFNVI4RlJhZ2VVQWlCV2crYXNYaXZSZlBaQlRrVUR0VkdJekJucjE4T3J2VFZ4Y0FRSXZ3OE9GRGdpQkdqaHdwOXhJZ2s4bVVTcVZ5bldGaFlZcFhhTnUycmVMRTFNL2h6WnMzZG5aMjcvV1JLVk9tVU4vdEpPZlFQbm55NU1pUkk5Uk9GUlVWY2pZdm44K1hkZmJzMmZQRWlSUFVOTWpqOGZidTNidHAwNmJTMGxKblorZVNrcExTMGxJbDQyaE5UYzJjT1hOT256N3Q1ZVYxN05neHhaYzVYVjFkcjEyN05tYk1tTDE3OS9idTNadmNjS1d5c3BMTWhMSmhQWG8wdEdLejNLeGRxVlRLNVhKMWRIVElaa0JBUUZoWTJMcDE2d1lQSHR5dVhUdXlNeW9xNnZqeDR6MTc5bFRjaEliTDVSSUVRWDdjMTljM01qTHl5cFVyNUFjZEhCeXVYNy8rOE9GREh4OGY4dGNXZ3djUFZ1YjdBTkJzSUpFQ05CUENXbEg0aGROWlJmOTVBVWxMWFNQUWQ3aGQ0MTRMQkFDZ2VTQ1hOVktjYjBrK0N6VXpxMk8zTFd0cjY3dDM3MzZwQXY4bGxVckx5c29hM2hGVWtiT3pzNU9URTNVdTdwa3paOUxUMHdjTUdFQWR4bUt4N3QrL1R6Ny9wUGEzYWZPZkZaSkRRa0xDdzhNdExDeDI3ZG8xWWNLRVBuMzYxUGxpclVBZ1VGd2NlTisrZmFkUG41NDhlZkxHalJ2VjFkWHJyTmJLeWlvMk52YlVxVk95L1QvSnhZcklxY1VxS2lvcUtpb3JWcXd3Tnpjbno2NWN1VkpGUldYNTh1VmtjOCtlUFJVVi8xbUk0Y1dMRnhLSlJMYUZMSXZGQ2c4UDkvWDFuVHg1OHFWTGw3UzF0Vk5UVTJmTm1tVm9hQ2piOG9lS3ZEdTUzaEs1SVBQVnExZkpWM1BKOVg0ZlBIamc0K01URXhPanJxNU9YUkVLb0NWQUlnVm9EdmdpNGE1engvTmVjNmlkMWlabTAvMkc2MmhvMFZjWEFFQUw0dUhoc1diTkdtclBvVU9IMHRMU3lPbTQ4K2ZQbHhzZkhoNU9mYTN4aXlrdUxxNnRyZjJBMVZ4TlRVMkZRcUZjcDl3anl1VGtaRExyTnJ5U2NIQndzTFcxOVhmZmZkZkF4cHNpa2FoMTY5WUJBUUZyMTY2bDlzK1pNOGZKeVVudWdhMGlYVjFkNm51a3o1OC9WMU5USTM4dk1IYnMyQkVqUml4ZHVuVHc0TUh0MjdjbjV3Q3pXS3h4NDhibDV1YnUyclhyM0xsemNsbVgzQXpHeGNWRjF1UHU3aDRhR3Zyenp6K1BHalZxOWVyVjQ4ZVBGd2dFaHc4ZmxyM1pTL1hreVJORFEwTXlBTnZaMmRuWTJOeTRjVU1rRXJIWmJQSmQxcEtTRWc2SGs1aVlPR1RJRUMwdC9JOGJXaFlrVW9BbWp5Y1U3RGg3ckxEc05iWFR5YmJ0bEg1RG1aUkZCUUVBNExQcTNMbHo1ODZkeVdPeFdQenp6eitucGFXTkdUTW1OVFZWSXBFb3JzdDY4T0JCNmlUU0x5WXFLb29naUE0ZE9yenZCeTljdUNDUlNHVE4zMzc3N2Y3OSszS3ZodHJZMkpCdmtCWVVGQkFFOGQxMzN6azVPU2wrN1FZR0JuVXVWRXRWV2xwYVZWVkZSbm9xRlJXVmQ4WlJPVHdlTHo0KzNzWEZSYmJXN3RLbFMvLzg4MDhkSFozVnExZFRSNTQ5ZXpZc0xDdzVPZm5vMGFQVXNFMXUzdE9seTMvV1haODdkMjU1ZWZuNjlldjkvUHlZVE9iQmd3ZnJMRXdvMERPUVFRQUFJQUJKUkVGVUZENS8vdHpiMjF2VzA3dDM3NGlJaUdmUG5qazdPN3U2dW1abVpob2JHKy9idDA4cWxjb2U2Z0swSEVpa0FFMWJ0WUMvSS9wb2NVVVp0ZE9sZGZ2Slh3MnVjOFYvQUFENDNGSlRVK2ZNbVhQLy92MWh3NGFGaDRmMzd0MmJHdVJJRW9ta3NMRFEzdDcrQzlRVEZSVzFlZk5tTXpNekxTMHREb2NURnhlbm82TWpOOXUyWVJVVkZSd09SeTQvcTZxcU1oZ011ZG0vT1RrNTV1Ym1ob2FHWkpKODhPQUJoOE41Wi9pczA4dVhMNm52Y3lZa0pPVGs1SWpGWXFGUXFQd0NTS1NZbUpqcTZ1cisvZnVUemJDd3NELy8vSFBBZ0FIa3BqSlVzMmZQcnEydERRNE85dlB6aTRxS0loZitGWXZGSjArZWRIUjBsRnU0dUx5OHZMaTRtRHhtczlscGFXbSt2cjZLMDR3dlhyd29FQWlvaWZTbm4zNzY1WmRmeU1XbFZGVlZqWTJOQ1lJNGZ2eTRwcWJtb0VHRDN1dExBMmdHa0VnQm1yREttcW9kWjQvTGJUcmF0VzNIQ1gwSElZd0NBSHg1TDE2ODJMUnAwOUdqUjZWUzZlclZxeGN1WEVqOTVXQmVYdDRmZi95aHFhbkpaclB2M2J2SDVYTGQzTnpJVTVjdVhmcnJyNzgrN0tZelpzenc4ZkZwWUVEYnRtMXpjM09mUFhzbUZBcDFkSFI2OSs0ZEVoSlM1K1RTK2h3N2R1ekhIMytzODVTN3UvektlWC8vL1hlblRwMXUzNzdONS9OemNuSzZkKy8renV0cmFXa0poY0xTMGxMcVhPSWJOMjRRQk9IazVFUkd5b0NBQURNenM4ek16RW1USm9XRmhiVnExWXA2aGNXTEY4dVdIWklqRm9zM2JOakFZRERJRFhqMjc5Ky9iTmt5WjJmbmZmdjJ5UjZaMXRUVXlCWWZuajkvdm9xS3lzOC8vK3p2N3g4ZEhXMW5aM2Z4NGtVT2g3Tm8wU0xaTmF1cXF2YnMyYk4xNjlheXNyS3VYYnZPbWpYcmwxOStXYlZxVlhoNCtMZmZmanRwMGlUcWE4UGtHc1hqeG8yVDlkalkyTWdWK2VyVnExdTNibzBkT3haVGRxRUZRaUlGYUtyS3E3aGgwVWNycXJuVVRzLzJuY2IyOWtNY0JRRDRrcVJTNmFGRGg0NGRPM2J6NWsycFZOcW5UNTlmZnZuRjJkbFpicGkrdnY2MmJkdkl4WUZVVkZUOC9Qekl0VzBJZ3NqTXpDUW4wMzRBWDEvZmhnYzRPVG05ZVBIaXd5NU9talJwMHBBaFErUTZmL3p4eDl1M2IxUDMwaVFaR2hwbVoyZmZ1SEZqNHNTSlBCNlBmRkd6WVo2ZW5na0pDWDUrZnQyN2R5YzNQaWt0TFQxMzdweWFtdHFBQVFNU0V4TW5UcHhvWVdFUkd4dDcrZkxsaFFzWE9qbzY5dTdkdTEyN2RycTZ1Z3dHZzF5cHFMeThmT1BHaldLeFdDUVNpVVNpMnRwYW9WRFl1WE5ub1ZENDVNbVQ4ZVBIMjlqWTdOeTU4NmVmZm5KMWRZMk1qTHg0OGVLSkV5ZjA5UFJLU2tweWNuSmt2eDBncCtPV2xKUnMyclRwOTk5LzM3aHhZM0J3c0pxYTJqZmZmQ09WU3UvY3VSTVJFWEhpeEFrdWw2dW5wN2RtelpxNWMrZXlXS3loUTRkdTJiSmx4NDRkcTFldlhyMTZ0WmVYbDQrUGo0ZUhCNXZOUG4vK2ZKOCtmV3h0YlgxOWZSODhlRkRuZDRCOGluN3ExS25JeUVoWjU4S0ZDME5DUXQ3ejN4VkEwNE5FQ3RBa2xYSGZiSTgrV2xsVFRlMzBkbkFaM2FNZmZVVUJBTFJRREFiajJMRmo4Zkh4L3Y3K00yZk83TmV2N3IrS3RiVzE4L1B6SlJLSlJDTFIwdEppczkvdUVSMFlHQ2kzaTZueTZsdHY5aFBTMHRKU2ZIYW5xYW1wb3FKUzU3UFdxVk9uN3RpeDQ5S2xTd1JCS1BQTzV3OC8vUEQ2OWV1clY2K2VQSG1TN0dHejJTNHVMc0hCd1phV2xob2FHdWJtNW1mT25ERTNONTg4ZWJLYm05dWVQWHR1Mzc1OS8vNTlQcDlQaGsvcUlzQlV1M2J0Y25aMk5qWTJYckZpQlVFUUkwYU1TRTlQWDdWcWxaNmVub2FHUmt4TWpGUXFWVkZSSWU5Ri9lREtsU3NkSFIxSGp4NGRIUjM5OHVYTGxTdFhhbWhvZE9uU0pTc3JpeUFJSXlPakpVdVd6Smt6Ui9hdXFaYVdWbkJ3OEt4WnMvYnQyN2R2Mzc2a3BLU2twS1FaTTJhVWw1Y3ptY3hmZi8yVklJZ0JBd2FRSytzcXlkWFZWZm5CQUUwWEVpbEEwMU5TV1I0V2RiU0svNSt0MVh0MzZqcThXME96dGdBQTRQUFpzV01IbTgwbVh6dHNnTGEyZHAzOWJEYWJHbENiT24xOS9lam82TkRRVUhMUG1IZU8xOUhSYVdBalZrTkR3L2o0ZU5tc1drZEh4ODJiTjh1TmtVZ2tJcEZJSXBHUTBWUTJXVnBkWFozQllDUWxKWkU3cjFoWVdHelpzb1U4TldqUW9EZHYzc2lOcHhvN2Rpd1pZcGN2WDc1Z3dRSVdpL1hERHorY1AzOSt6Smd4Z3djUHJ2TVhBVVpHUmovKytHTlFVTkR0Mjdjdlg3NjhaTWtTSG8vWHExY3Zjc21yb0tDZ2QzNHJBRm9nUm4yL1VnS0F4cW1nckdUWHVSTTFBajYxMDY5cmQvK3U3MzVSQndBQU5wMDVsRi9LSVFoaThZaUpWc2FtU253Q0FBQStJendqQldoSzhsNFg3engzUWlENnozWnd3N3Y1OU83VWxiNmlBQUFBQUFBK0VCSXBRSlBCZVZPKzg5eHhnVWhFN1J6ZG81KzNnMHY5SHdJQUFBQUFhTHlRU0FHYUJpNnZacGRDSFAybWw1OW5oMDcwRlFVQUFBQUE4RkdRU0FHYUFJRkl1UHY4Q2VyS3VneUNHTzh6MEsyZEE2MTFBUUFBQUFCOEZCVzZDd0NBZDlzWCswOVJlU20xQjNFVUFBQUFBSm9CSkZLQXh1N3ZLMmRmRk9aU2V3YTRlU09PQWdBQUFFQXpnRVFLMEtpZHZ4dWZrcFZPN1hGcjUrRHIybzIraWdBQUFBQUFQaGtrVW9ER0t5bnR5WldVTzlTZURsWjI0L29Nb0s4aUFBQUFBSUJQQ1lrVW9KRjZucGQ5NG1Zc3RjZlNxRldnN3pBVkJvTytvZ0FBbWp3Tk5UWHlnQ2NVMEYwTEFBQWdrUUkwU3ZtbG5QMlgvcEZTZXZTMWRHWU9Hc05pWW4xc0FJQ1BZcUN0U3g1VVZISHByZ1VBQUpCSUFScWYwc3FLM2VkUDFvckZzaDUxVmJVNWc3L1dVbE9udFM0QWdPYkE4UDhUYVVaQkR0MjFBQUFBRWlsQUl5T3NyZjNqd3VrYUFWL1d3Mkl5Wnc0Y2JhU3JUMnRkQUFETmhMMmxMWGx3NzhXemFqNlA3bklBQUZvNkpGS0F4aVhpZWt4cFpZV3N5U0NJYWI3RGJVek1hQzBLQUtENWFHMXFZYUpyUUI0ZnZIcU83bklBQUZvNkpGS0FSaVFoOWVHanJBeHF6OWU5L0RwYTJkRlhFUUJBTXpUQTNaczh5Q2pJK1NjeGp1NXlBQUJhTkNSU2dNWWk3M1Z4NU8zLy9HRFUzY0hacTBNbitpb0NBR2lldXJUcDBNbTJMWGw4NDhuOWZiSC9GRmVVMGwwVUFFQUx4WkJLcFVvTUE0RFBpeWNVckQvNVYyVk5sYXpIek1ENCs1R1RtQ3I0dFJFQXdLZFh4ZWV0UGI2UHVnR010YkdwaVo2QmdZNHVVNFZaNTBmVTJhcDhrZkFMMWdpZ3JLNXRPNXJvR2RCZEJjQUhRaUlGb0orVUlNSmpUcVhudjVMMXFMTlZmeGc5eFVCYmg5YTZBQUNhczVMSzhvTlh6dVdYY3BRY2IyMXNtdnU2K0RNWEJmQWhwdnVOY0xScFEzY1ZBQjhJajE4QTZIZmxZUkkxamhJRU1hWC9NTVJSQUlEUHlrVFg0UHVSazhiMDZHOXAxRXFwRHpBWW43MG1BSUNXQjg5SUFXajJvakIzOTdrVDFEK0gvYnQ0RFhUdlFXTkpBQUF0VFhGRmFYRkZXVFdQVjhXdmtkVHpvNUU2VzQwdkV0UjVDb0JlbUxVTFRScUw3Z0lBV2pRdXIrYXZ5OUhVbjMzYW1Ga09jUE9tc1NRQWdCYklWTi9JVk4rSTdpb0FBRm9pek5vRm9JMUVLdGwvNlo4YUFWL1dvNjJ1TWMxM09BTVR3d0FBQUFDZ1pVQWlCYUROdWJ2eHJ6aUZzaWFEd1FqMEc2R3BwazVyVVFBQUFBQUFYdzRTS1FBOW51YThqSHVVVE8wWjZ0WGJ0cFU1ZlJVQkFBQUFBSHhwU0tRQU5LamkxUnkrRmtQdGNiQnUzYWVURzMwVkFRQUFBQURRQUlrVWdBWVIxeThJS051czYyaG9UZnBxTUswVkFRQUFBQURRQUlrVTRFdEx5VXAvbnBkTjdabjAxU0IxdGlwOUZRRUFBQUFBMEFPSkZPQ0xxaEh3VDhSZnB2WjA2OWk1bmJrMWZSVUJBQUFBQU5BR2lSVGdpenA5NndxUHN0Mkx2cGJPOEc0K3RGWUVBQUFBQUVBYkpGS0FMK2RaYnRhRGwyblVuc2xmRFZabHNlbXJDQUFBQUFDQVRraWtBRjhJWHlROGV2MEN0YWVIWXhjN1V3djZLZ0lBQUFBQW9Ca1NLY0FYRW5ucldoV2ZKMnNhNmVnTjgrcE5hMFVBQUFBQUFEUkRJZ1g0RWpJS2N1NW1QS1gyQlBRYndtS3k2S3NJQUFBQUFJQitTS1FBbjUyd1ZuUWtMb2JhMDZlem01V3hLWDBWQVFBQUFBQTBDa2lrQUovZFA0bHhsVFhWc3FhUmp0NWdqNTYwVmdRQUFBQUEwQ2dna1FKOFhsbkZCWW5QSDh1YURJSUk2RGVFcWNLa3RTZ0FBQUFBZ0VZQmlSVGdNeEpMSkJIL1hWLzNxeTZlbUs4TEFBQUFBRUJDSWdYNGpPSlRINVJXVnNpYStsbzYvbDI5YWEwSUFBQUFBS0FSUVNJRitGeDRBdjdGZTdlb1BhTjc5R09xNEE4ZEFBQUFBTUMvOE1NeHdPZHlQamxCSUJMSm12WVdObzQyYldpdENBQUFBQUNnY1VFaUJmZ3NpaXRLYno5L0pHdXFNRlMrN3VWTGEwVUFBQUFBQUkwT0VpbkFaM0V5L3JKVUtwVTFmWnpkakhUMGFLMElBQUFBQUtEUlFTSUYrUFJTY3pJemkvSmxUUjBOTFYvWDdyUldCQUFBQUFEUUdDR1JBbnhpRXFrME1qR08yak84V3g5VkZvdStpZ0FBQUFBQUdpa2tVb0JQTFA3cGYzWjhzVE8xY0czYmtkYUtBQUFBQUFBYUtTUlNnRStKSitCZnVKZEE3Zm1tbHg5OTVRQUFBQUFBTkdwSXBBQ2ZVc3k5VzlRZFgzbzRkbW1sYjBoclJRQUFBQUFBalJjU0tjQW44N3F5NHRhekZGbFRYVlZ0b0hzUFdpc0NBQUFBQUdqVWtFZ0JQcG5vcE92VUhWLzh1bmJUVUZXanRTSUFBQUFBZ0VZTmlSVGcweWdvSzNueTZxV3NxYTJoMmRQUmxkYUtBQUFBQUFBYU95UlNnRS9qL04xNGFuT0FtemRUQlgrK0FBQUFBQUFhZ3ArWUFUNkJuSktpWjdsWnNxYWhqcTVYaDg2MFZnUUFBQUFBMEFRZ2tRSjhBbklQU0FlNjkxUmhNT2dyQndBQUFBQ2dhVUFpQmZoWU9TVkZHUVU1c3FhSm5vRnJtdzYwVmdRQUFBQUEwRFFna1FKOHJPaWs2OVRtRU0vZUREd2dCUUFBQUFCUUFoSXB3RWZKS01qSkxNcVhOYTJNVFR2WnRxVzFJZ0FBQUFDQUpnT0pGT0NqblB2dkc2U0RQWHJSVndzQUFBQUFRQk9EUkFydzRaN2xadVdXRk1tYXJVMHQybHZhMEZvUkFBQUFBRUJUZ2tRSzhPSGtsdGdkM3IwdmZiVUFBQUFBQURROVNLUUFIK2pKcTVjRlpTV3lwcU4xRzJ0alUxb3JBZ0FBQUFCb1lwQklBVDdRdVRzM3FNMUJIajNwcXdVQUFBQUFvRWxDSWdYNEVLazVtWnczNWJLbWswMWJjME5qV2lzQ0FBQUFBR2g2a0VnQlBzVDF4L2VvVFI5bk4vcHFBUUFBQUFCb3FwQklBZDViUVZuSmk4SmNXZFBjMExpTm1SV3RGUUVBQUFBQU5FbElwQUR2VGU0QmFmOHVYdlRWQWdBQUFBRFFoQ0dSQXJ5ZktsN04vUmZQWkUxZFRXMlgxdTFwclFnQUFBQUFvS2xDSWdWNFB6ZWZQcEJJcGJKbVgyZDNCb05CYTBVQUFBQUFBRTBWRWluQWV4Qkx4QW1wRDJWTk5UYTd1NE16clJVQkFBQUFBRFJoU0tRQTcrRk8ybE9lVUNCcmRuZHdZVE5adEZZRUFBQUFBTkNFSVpFQ0tFdEtFRmNmM1pFMVZSaU0zazVkYWEwSUFBQUFBS0JwUXlJRlVOYnozS3d5YnFXczZkcTJvNTZXTnEwVkFRQUFBQUEwYlVpa0FNcVMyL1RGeDltZHZsb0FBQUFBQUpvREpGSUFwWERlbEdjVTVNaWE3U3lzTFF4TmFLMElBQUFBQUtESlF5SUZVTXJWaDNlb1RaL09lRUFLQUFBQUFQQ3hrRWdCM3EyS1YzUHZSYXFzYWFKbjBORzZOYTBWQVFBQUFBQTBCMGlrQU84V24vcFFJcFhLbW4yZFBSaTAxZ01BQUFBQTBEd2drUUs4ZzFnaWpuLzZRTmJVVnRkd3QzZWd0U0lBQUFBQWdHWUNpUlRnSFI2OFRPTUpCYkttVjhmT1RCVW1yUlVCQUFBQUFEUVRTS1FBNzNBbi9RbTEyYjJqTTMyMUFBQUFBQUEwSzBpa0FBMHByNnA4V1pnbmE3WTF0ekxRMXFXMUlnQUFBQUNBNWdPSkZLQWhTV24vZVVEcTFhRXpmYlVBQUFBQUFEUTNTS1FBOVpJU1JPTHp4N0ttS292bDBybzlyUlVCQUFCQU01U2RuUjBaR1ptVmxhVjRLak16TXpJeXNyaTQrSFBYVUZSVXRIWHIxc2VQSDFNN3k4ckt0bTdkbXB5Yy9QbnVLNUZJeEdMeDU3cytRUkJSVVZIcjFxMXJZRUJ0YmUzcTFhc3ZYYnBVMzREczdPeTh2RHhxRDQvSHE2NnUvckI2bmo5L25wcWF5dVZ5bFJsY1VWSHgrdlZyYWs5bFpXVlpXZG1IM2JweFFpSUZxRmRHL2lzdTcrM2ZOZTcyVGl3bTFqUUNBQUNBVDJ6QmdnVno1c3pSMHRKU1BEVnIxcXdGQ3hiVWVlclR5c25KQ1FrSnVYUG5Eclh6OWV2WElTRWhOMjdjK09ETDhuZzhPenU3TFZ1MjFEZmdoeDkrTURZMnJ2T1VTQ1RpSzYyQldIdisvUG5ObXpjM1VHUnRiZTJHRFJ2aTR1THFHN0J5NVVwSFI4ZjQrSGhaajcrL3Y2MnRiUVBYck0vR2pSczlQVDI5dmIyVlRKWHo1czNyMDZjUHRTYzhQTHhObXphdlhyMzZnTHMzVGl5NkN3Qm92T1RXTlBMcTBJbStXZ0FBQUtCNWlvMk5qWXVMNjlHalIweE1ETFhmMWRXVncrRWtKaVo2ZTN1Zk9uV0tlc3JBd0dEWXNHRmZ2TklQRVI4ZlgxWlc1dWJtVnQ4QXFWVEtZTlM5MGZ1MGFkT2lvcUtVdk5IbXpadW5UNS8rb1dVMnBMS3k4dno1OHpZMk50N2UzaDk1cWVqbzZGV3JWbGxiVytmbjUwK2VQRGttSnFhKzN6VzhmUG15dUxpNFc3ZHVpcWNPSHo3Y3MyZlBEOHZEalJNU0tVRGQrRUxCbzZ3WHNxYVpnYkdWc1NtdEZRRUFBRUJ6VTFaV3RtalJJajA5dlp5Y25PRGdZRDA5UGRtcEdUTm1IRGx5UkYxZFBUYzNkL255NWRyYTJySlQ5dmIySDVsSXE2cXF2djc2YTJvUE9ZazBMQ3pzNU1tVHNrNGVqMGNReFA3OSsrVm10QjQ5ZXBSYWFnTWlJeU5WVlZWemMzT1BIajFLRUlTYm01dTl2VDExZ0VRaXFTK1JqaGd4b24zN2YxK1l1bm56WmxKUzB1VEprMDFONVg4ZXUzVHBVa3BLaXE2dS9OcVQ0OGVQdjNidEdrRVFBb0ZBTEJhYm1aazFYT3F1WGJ2Ky9QTlBnaUJHang2OVk4Y09XZi94NDhmNWZINWdZS0NLU2tQVFN5VVNTWEJ3Y0dCZ29Od1hLQk1kSFIwWUdHaHNiSHorL1BuNCtQalpzMmRQbWpUcDhPSERtcHFhaW9OUG5EaXhjZU5HeGRuYWNYRnhMMSsrbkQ5L2ZuNStmcDEzc2JDd3FPLzcyV2doa1FMVTdmN0w1MkxKMitrZjNUcGlUU01BQUFENGxJUkNZVUJBQUpmTGpZK1BqNGlJQ0E4UGo0eU1sT1dad01EQXRMUzBVNmRPbVp1YjkrdlhiL2Z1M1FNSERxUzc1UGZENC9IKytlY2ZvVkE0YTlZc3N1ZjMzMzlmdjM1OWRIUzBiSXhpWExTM3Q3OTU4eVpCRUdQR2pKRjFMbDI2TkNrcGFmYnMyWjA2L1dmT1duVjE5YjU5Kzh6TnpSVWorcUJCZzhodjVzV0xGek15TXI3NzdydjY2cFJJSk51MmJYTnhjZW5WcXhkQkVDNHVMckpUWXJGNCsvYnQydHJhZ1lHQkRYK3h5NVl0MjdsejU3MTc5MkpqWXhYUDd0Ky9mOUdpUlFZR0JsRlJVYmEydHJhMnRsd3VkOG1TSmY3Ky9zZVBIemMzTjVjYm41T1QwNjVkTzhVTVRFYmxSWXNXMVZkR1dWa1ppOVhFSWw0VEt4ZmdpNkd1c3F2Q1VQR3dkNlMxSEFBQUFHaHVwazJiRmg4ZmYrVElFVnRiMjVrelp4NDdkbXpNbURGMzc5NVZWVlVWQ0FSOFBuL2V2SG0rdnI1a3VKbzZkV3B5Y3JLMXRmVW51YlcydHJiY0pPRTdkKzcwNzk5LzNyeDUxTG12NmVucDd1N3UwNlpOKy83Nzd6L2dMbi8vL1hkVlZkV2pSNC9zN094a25UZHYzbFJYVjVjRnZIUG56bVZsWmMyWk00ZHMvdlBQUHpVMU5ZcVhJcGNSVXN4YTRlSGhaV1ZsR3pkdVZGTlRrenMxZWZKazhvREQ0Yng2OVdyMTZ0WDExY25uODdkdDIrYnQ3YTA0NXN5Wk0xbFpXUXNYTHRUWDEyL2dLOTIvZi8vT25UdU5qSXoyN3QycldQbVNKVXNPSGp4b1pXVjE2dFFwQndjSHNwOU02VC85OUpPUGo4L09uVHY3OWV0SC9kVFRwMCtmUFh0bVptYkc1L01sRW9tWm1WbXJWcTBPSHo1ODhlTEZGU3RXZE9uU1plVElrWFBtekJrMWF0U3laY3NxS2lwMjd0eTVjZVBHYTlldU5iazRpa1FLVUxlU04rVjVyOTlPazNCdWJhK3VLdi9YSEFBQUFNREhHRDE2dExlM2QxWldGdm5neThmSGg4dmw3dG16aHp6cjdlMWRXMXRMbm5KMGRDd3VMbzZLaWpJeU1obzNiaHpkaFN1RngrTnQzYnAxeUpBaDFEaEtNakl5V3I1OE9Ybjg1TW1UaW9vS1dUTTlQZjNaczJlS1Y2dXFxaUlJNHNLRkN4MDdkcVIyYnQyNjFjTENJaUFnb09GaXBGSnBmZE5jeWVlMGRmWUxoY0xRMEZCeXNuRURGNCtPamc0S0N0TFUxRHg2OUtpTmpRMzExTjI3ZDcvOTl0dk16RXd2TDY5RGh3N0pUVG1lTld1V282UGpsQ2xUUm80YytjMDMzL3oyMjIva0lrODhIdS9wMDZmRGh3LzM5dmIrKysrLzgvTHlsaTFicHFtcHVXYk5HaXNycXdVTEZxU21waElFMGJkdlgwOVBUNkZRYUc5djcrbnBxYUdoOFFWV3dQb2NrRWdCNm5EcldRcTFpVFdOQUFBQTRKTWJOV3BVUmtZR09WTlU1dXpaczdJWE9EVTBOS2luRWhJU09uVG84SmtTcVllSEI0ZkRZYlBaMUU1N2UvdUNnZ0xGeDQvSytPT1BQL0x5OHNhUEg3OSsvWHBaNTQ4Ly9pZzNyTHk4WEVkSDU1MVhLeWtwSVFqaXdJRURDeGN1bEwwbnVYLy8vckt5c3U3ZHUyL2R1cFhzbVRScGtvV0ZoZUxIZVR5ZTdPR2s4bmJzMkpHWm1kbndtSU1IRDg2ZlA1L0ZZa1ZFUkhoNWVjbjZDd29LVnExYUZSRVJRUkJFeDQ0ZFo4NmNlZnYyN1RxdkVCUVV0R2JObW1QSGprVkZSVTJaTW1YKy9QbHBhV2xDb1hEdTNMbWVucDQzYjk2c3FLaVlPWE5tYkd6c2hRc1hObS9lekdhekh6MTZSQkNFczdNemVhUHUzYnNUQkZGVFU2UE1kN0lSUWlJRmtDZVdTTzVscE1xYU9ocGE5cGJOWnpVekFBQUFhRHpzN2UyTGlvb1UrOGtIcEhKN3NRd2NPTEMwdFBRVDNqMHNMS3l3c0ZENThacWFtc0hCd1VvTzd0NjkrN2h4NDRxS2lvNGNPU0lXaThuMWU0S0NndVNHNWVmbks1TVZPUndPdVR2cmxTdFgrdmZ2VDNabVoyY1RCSEg3OW0xWjJPdmJ0MitkaVZSTlRVMzI4Rm1SU0NSU1hLYzNKeWZuOTk5L2I3aXFMVnUyTEYrK1hFdEw2OGlSSTMzNzlwWDFKeVVsRFJzMmpNZmpPVGs1RFIwNmRPM2F0UTIvaHRxclY2OXg0OGF0V2JObTkrN2RXVmxaSmlZbU9qbzZycTZ1MURHWEwxOTJkSFNjT25VcWVYMHJLeXR6Yy9PS2lnb09oOU9oUXdmeWlURjErYXNtQklrVVFGNXFUbWExZ0M5cmVqczRON0VGeXdBQUFLRHBTRWhJS0M4dmwrdXNyS3lVU0NUazgxSVp1VGc2Wjg2Y2hJU0VEN3VwcjYvdmhnMGJJaU1qbnp4NXUzQ0dVQ2lzcmEzVjBOQ29jN0ZXSG85bmFXbXBmQ0wxOHZMcTFLbVRscFlXaThVNmUvYnN5NWN2RmNka1oyZm41ZVcxYnQzNm5WZkx5OHR6ZFhVVkNBUy8vUEtMTEpIKzl0dHZxMWF0SWlmbDl1alJvNktpd3RHeDdvVS9tRXptaUJFajZyczRuOCtYNjVGSUpETm56cXlxcWhvNmRDaDFIU1lxb1ZDNGZQbHlFeE9URXlkT2RPM2FsWHJLM2QyOWI5KysvZnIxQ3d3TUZJbEVFeWRPYlBpcjA5RFFhTldxMWFoUm84TEN3aVpQbnB5UWtLQ3FxaXIzdkhyOSt2VmNMcGZKWkVva2tvc1hML3I3K3hNRVFjNXdKcjlxTHBlTFo2UUF6WVRjTnFUZE9qclRWd3NBQUFBMGN3RUJBZVNVVkVVVEpreVE2NkcrUlZsZVhxNjRPNGlTM3J4NVF6NTJvM1lHQlFYdDJiUG4wYU5IaWp1c0VBVFJwMDhmY2k2eDh0NzVXaU81Tzh2Tm16ZTNidDI2Y09IQytvYmw1ZVZWVjFmYjI5djM2ZE5uN3R5NVo4K2VIVEprQ0VFUXFxcXFxcXFxNUZUbjdPenN4WXNYMTNkSGtVZ2ttOW1yU0N3V3kvVWNPSEFnSVNGaHhvd1pMaTR1aW9uMC92MzdlWGw1NUZUbmd3Y1BLajZWWlRLWjVHNDM1TEdTZTRkcWFXa3RYYnFVSUlpdnYvNmF1amVQUUNEWXZuMzc2ZE9ucjF5NVF1NTJVMXhjUEhUb1VJSWdidDI2eFdLeHlPbTdYQzYzem45eGpSOFNLY0IvVlBONXozTGV2akRRM3RKV1Y3Tkp2aU1PQUFBQWpWOUJRVUZKU1Vsb2FLamNZN1JCZ3diVjF0Yks3U095WXNVS2FpWWszMUg4WXFxcXFnd01ESlFmSHhzYisvRGhRNElnVWxKU2FtcHF5TGRKcVE4cXBWSnBlSGk0Z1lHQmg0ZkhpaFVyM056Y2V2YnNXZWVseU9zNE9qcU9HemR1MDZaTlM1Y3U3ZE9uait4NW9FZ2tXckZpaGE2dTdvSUZDK29yaGh5amZQSHQyN2UzdDdjUERRMDljZUlFdGIrcXFpbzBOSFQzN3QwU2lZVE5ac2ZFeEpDUnVENVBuejZWaS8zMTBkTFNtakZqQnJXbnNySXlPam82SlNXRncrRUVCd2UzYmR2MnpaczMrdnI2YTlldXRiR3hJUjhVWDd0MnpkWFZsWndSaldla0FNM0V2UmZQcEpRbTFqUUNBQUNBejRmTVdpTkhqalF5TXFMMk01bE1xVlFxMXhrV0Z2YkZDM3pyelpzM2lxdm1OdURLbFN0Ly9mV1hiTWZSVFpzMnllYVhrazZlUFBuMDZkT2dvS0I1OCtaMTY5WnQyclJwdDI3ZHF2TlNjWEZ4NUl1cGJEWTdORFIwL1BqeFAvMzBFN2tLTVVFUXYvNzZhMFpHeGkrLy9DTDM3YUxTMU5TczgzMWRFcC9QYjlXcUZiV25aOCtlSjA2Y0lKTWVpY2ZqN2QyN2Q5T21UYVdscGM3T3ppVWxKYVdscFEzSFVZSWdrcE9UUTBKQ0doNURNakV4a1NYU3hNVEViZHUyeGNiR0NvVkNnaUQwOWZXUEhUdEdMbDlFYm5sNjdOZ3hKcFBKNFhEaTQrT1hMVnRHZnVyTm16ZElwQUROd2FQc0ROa3hpOG5xYkdkUGF6a0FBQURRbkpFeHljUERRNjZmZkJacVptYW0rQkZyYSt1N2QrOStxUUwvSlpWS3k4cktHdDZUVTg2NmRldldyVnRIRU1UQ2hRdXA3NUdTMDFsZnZIang0NDgvR2hzYkwxNjhXRmRYZCtmT25hTkhqLzd1dSsrb0laQWtGb3NqSXlOMWRIVElMVmdHRHg3ODlkZGZIeng0c0d2WHJ0T25UNzl3NGNLbVRadTZkZXNtMjlIMFUyblRwZzIxR1JJU0VoNGVibUZoc1d2WHJna1RKdlRwMDZmT1ZhWUVBb0hpMHNRblQ1NzA5dlp1NEY1ang0NU5TMHVUTmUvZXZYdjI3Tmx1M2JwTm5qdzVNakx5K2ZQblpCeU5qNDlmdm56NThPSERCdzRjU1A2R1FpS1JqQnc1a3Z3UFJpZ1U2dXJxZnZUWFRRTWtVb0MzdUx6cXJLSzNlMVYxc20zTFZGR2h0U0lBQUFCb3pqdzhQTmFzV1VQdE9YVG9FQmxPV3JWcU5YLytmTG54NGVIaExCWU5QOEFYRnhmWDF0WTI4QkR5dlZSV1ZvNGNPYktzck96RWlSTmtpUEwxOVNYVGwrSXFSOUhSMFJ3T0p5QWdRUFpBY3RPbVRROGZQdnorKys4TEN3dTNiOTl1YUdpNGQrOWVKcE5KL1ZSdWJxNHM1NU1QYWV1TTkxUzdkdTM2ODg4L3llUEhqeCtibUpoUXp3WUhCMXRiVzMvMzNYZHlXL0pRaVVTaTFxMWJCd1FFckYyN2x0cXZvYUhSOENxNGNzVVBHVExFejgrUFhFSDM0c1dMWk9mZHUzZkhqeDl2WldWRlBtMHVMQ3dNRHc4Zk9uU292YjA5UVJBVkZSVUVRU0NSQWpSNWo3SXlxRTJYMXUzcHF3VUFBQUNhdjg2ZE8zZnUzSms4Rm92RlAvLzhjMXBhMnBneFkxSlRVeVVTaWVKaVB3Y1BIcVFsZFVSRlJSRUVRV2FranllVlNuazgzaSsvL0VJdUdFdjY3YmZmWnN5WXNYSGpSbkw5V0ZKdGJTMloyR2ZPbkNucjFOUFRPMzM2ZEo4K2ZkYXZYNitpb2hJZEhXMWpZeU4zQ3gwZEhjV25wa0toVUc2ZXJVQWdZTFBaS2dwUElCUmpwNEdCUVFOckw1RktTMHVycXFxb1R6cy9USjJMRDRlRmhhbXJxMGRHUnBxWW1FaWwwcGt6WndvRUF0blN4MlZsWmVSMzVpTnZUUXNrVW9DM3FJbVV4V1E1Mkx4N0xYSUFBQUNBajVlYW1qcG56cHo3OSs4UEd6WXNQRHk4ZCsvZUVvbEVib3hFSWlrc0xDU2ZpWDF1VVZGUm16ZHZOak16MDlMUzRuQTRjWEZ4T2pvNkF3WU0rSmhycHFTa2tKTnk5ZlQwenAwN0ovZlFVbGRYVjI0SFRvSWdObXpZa0pHUjhmWFhYOHR5T3hrc3c4UER5UXdta1VpV0wxKytiZHUyOXUzLzh5QkJYMTkvK2ZMbHNxWkVJamx4NHNUS2xTdi85Ny8vVVJlUm1qMTc5dlhyMTZkT25UcGx5cFNQWDZpV25KbXN6R1kySDJESGpoMnVpeUVhQUFBZ0FFbEVRVlFGQlFYa3E3d3JWcXlJaTR2NzMvLytKM3N2bDl5djliMldubW84TUNNUjRGODFBdjZMd2x4WjA4bW1EWnVKWDlrQUFBREE1L1hpeFlzNWMrYjA3Tmt6SlNWbDllclZCdzhlcE03THpjdkxDd2tKK2UyMzN6WnMyREJ4NGtRdWwwdStUdm01dFczYk5qYzM5OXExYTZkUG4wNUpTZW5kdS9mcDA2Y3RMUzAvNEZKa3RENTQ4R0QvL3YxVFVsTEl6bmZPb1NVWCtGbTNicDJCZ1VGb2FLaXM4OXk1YzU2ZW50dTNiKy9hdGV2MTY5ZEhqaHg1NjlZdFQwL1BHVE5tM0w5L1gvRWlRcUV3SWlMQzA5UHoyMisvcmEydHBlWjhxVlJLNXRqUTBGQUhCNGRwMDZZbEppWXErVVZwYVdrSmhVSzVWMGx2M0xoQkVJU1RrNU9TRjNrdjJ0cmFaTFZyMTY3ZHNtVkwvLzc5ZzRLQ1pHZkpGWDNyMjQ2MWtjTVAzQUQva3B1eTY5d2FheG9CQUFEQTV5S1ZTZzhkT25UczJMR2JOMjlLcGRJK2Zmcjg4c3N2NU1hU1ZQcjYrdHUyYlpOS3BRUkJxS2lvK1BuNVVlZXZmajVPVGs0dlhyejRKSmZLenM0dUtTbVpPM2R1Ly83OSsvYnRHeGtaMmNEZ3dzSkNNcEJuWldXTkh6OWVMQlp2MmJMRjNOeWN4K05GUmtadTM3Nzl5Wk1uR2hvYUsxYXNXTEJnQVp2Ti91dXZ2eVpPbkJnU0VuTDgrUEhqeDQvYjI5djcrL3NQR3phc1c3ZHVyMTY5T25UbzBQNzkremtjanFHaDRabzFhK1RlQW1Vd0dJc1hMMTZ3WU1IWnMyZDM3OTU5NnRTcFU2ZE91Ym01TFY2OGVNaVFJWXBUZWFrOFBUMFRFaEw4L1B5NmQrOU92Z1ZhV2xwNjd0dzVOVFUxeFNmSmd3Y1BmdWQzU2U2MTFUb0pCSUpGaXhZZFBueTRXN2R1aHc0ZFdyQmdBWi9QMTliV0xpd3N2SERoUXFkT25aQklBWnEybEt4MDJiRUtROFhKdGkydDVRQUFBRUJ6eG1Bd2poMDdGaDhmNysvdlAzUG16SDc5K3RVNVRGdGJPejgvWHlLUlNDUVNMUzB0TnB2OXhTdjlLTG01dWRldlgyY3dHRC8vL1BQU3BVc1pESWJpbUt0WHI2NWV2WnJOWnBlWGw2ZW5wNDhhTllvZ2lPZlBuNWVWbFMxZXZIamt5SkhGeGNXZW5wN2w1ZVZzTm52NjlPay8vUEFEOVdtdG41K2ZyNi92aFFzWGR1M2FkZjM2OVl5TUREOC92NnFxcXQ2OWU1ZVhsN2R1M1hydDJyVUJBUUgxclMzRVpES0hEeDgrZlBqd3hNVEU5ZXZYWDc1OE9TUWtaT0RBZ1EwbjBoOSsrT0gxNjlkWHIxNDllZklrMmNObXMxMWNYSUtEZ3hXZkpBY0dCalk4bGZmQWdRT1ZsWlVOZmlNSmdpQWVQSGdRRVJFeGZQanczYnQzYTJwcVZsUlVSRWRIazIrOTl1M2JkOU9tVFEzWDNHZ2hrUUlRQkVFSVJNS01naHhaMHhGVGRnRUFBT0F6MjdGakI1dk50ckN3YUhoWXc4dTBObkxXMXRaTGx5NTFkWFVkTkdoUUEyTjRQSjVBSU5EUTBCZzVjdVRxMWFzSmdoZzRjT0NwVTZmSW9HNXFhdnI5OTkvemVMeHAwNmJWK2JZbmc4RVlPSERnd0lFREN3b0tidCsrN2VQalF4REU3Ny8vcnEydFBXREFBQ1Z6V3JkdTNVNmZQbjMvL3YyYW1wcDNKbjhkSFIzWmhxanZOSHIwNkY2OWVqVXc0UExseTZtcHFjcFVHQnNiNitIaFFRYjd3NGNQUzZWU2tVakVaclByalBwTkJZT2NBd0RRd3QxTmYzcjB4a1ZaYzJMZlFWM2JkcVMxSWdBQUFBQm8yc1Jpc1Vna1VsVlZiYUpQTDc4TVBBVUNJQlNuN0hhMmEwZHJPUUFBQUFEUTVER1pUTG05UmtFUndqb0FJUkFKMC9OZnlab08xcTB4WlJjQUFBQUE0QXRBSWdVZ25yeDZLYVlzQlk1VmRnRUFBQUFBdmd3a1VnQk0yUVVBQUFBQW9BY1NLYlIwSW5IdDg5d3NXYk9EbGEwYVc1WFdpZ0FBQUFBQVdnb2tVbWpwbm1MS0xnQUFBQUFBVFpCSW9hV2pUdGxsTUJndXJkdlRXZzRBQUFBQVFBdUNSQW90bWtRcVRjMTVPMlczdmFVTnB1d0NBQUFBQUh3eFNLVFFvcjBveUtrVjE4cWFuV3l4cGhFQUFBQUF3SmVEUkFvdDJ0T2NsOVJtSjl1MjlOVUNBQUFBQU5EaUlKRkNpNWFTbVNFN050VTMxTlhVcHJVY0FBQUFBSUNXQllrVVdxNmk4bEl1cjFyV2RMQnVRMnM1QUFBQUFBQXREaElwdEZ6UGNqT3B6WTdXZHZUVkFnQUFBQURRRWlHUlFzdjFQQzliZHN4bXN0cWFXOU5hRGdBQUFBQkFpNE5FQ2kzWHk4STgyWEVIS3pzVkJvUFdjZ0FBQUFBQVdod1czUVVBMENPL2xDT1ZTbVZOQit2V3RKWURBQUFBVFl4WThGb2llQzBSMTBocmE2UlNTWjFqVkpqcUVqSC9pNWNHOEc1cStwMVVWQTNwcm9KQUlvV1dLeU0vaDlwMHRFRWlCUUFBQUtVSXloOEt5dStMZVlYdkhNblVzQkR6Q3I1SVVRRHZoNlZoamtRS1FLZjBnbGV5WXd0REUrejdBZ0FBQU84a0ZRdXJjbzdWMXVRb01mYmZUM3pXZWdDYUFTUlNhSWtrVXNtTGdyY3ZrWGEwd2lxN0FBQUE4QTVTaVlDYmRVQXNlQzNyWVdxWU0xV05WTmg2QktQdXhWbFVtT29TN1haZnNFWUFaVEhWak9ndTRWOUlwTkFTWlJibGl5VmlXZE1CVTNZQkFBRGdYV29LWW1SeFZGV3ZrN3BKRDZhYU1kMUZBVFI1U0tUUUVsRmZJbVV6V1hhbWxyU1dBd0FBQUkyZHFQS1o4TTFUOGxqTGFvU3FuaFBkRlFFMEU5ajlCVnFpaklLM2lkVEJwalgyZlFFQUFJQ0c4VXB1a1FlcStzNklvd0NmRUJJcHREakNXdEVyenR2RjhkcGIydEphRGdBQUFEUjJZa0dKbUY5RUhtdWFmVVYzT1FETkNoSXB0RGpwLzkzM3BaMkZOWDIxQUFBQVFCTWdxc29rRDlqYTdSaE1MYnJMQVdoV2tFaWh4VW5QZjd2dmk3YTZob211QWEzbEFBQUFRR01uRVphUkIyemQ5blRYQXREY0lKRkNpNU5CU2FTWXNnc0FBQUR2SkJiOG0waVpxdmhGTnNBbmhrUUtMVXNWcjRienBseldiR2RoUTJzNUFBQUEwQVJJeFh6eWdNRlVvN3NXZ09ZR2lSUmFsdWQ1MmRSbU8zTXIrbW9CQUFBQUFHanBrRWloWlpGN2lkUklWNS9XY2dBQUFBQUFXalFrVW1oWjBpalBTRHRZMmRGYUN3QUFBQUJBUzRkRUNpMUljVVZwRlo4bmEyTGZGd0FBQUFBQWVpR1JRZ3NpdnhPcE9aWTFBZ0FBQUFDZ0V4SXB0Q0FabEVTcXhtWWI2dWpTV2c0QUFBQUFRRXVIUkFvdGhaUWdNZ3JlTG10a1oycEJhemtBQUFBQUFJQkVDaTNHSzA2QnNMWlcxbXh0YWtsck9RQUFBQUFBZ0VRS0xVWm1VVDYxaVVRS0FBQUFBRUE3SkZKb0tYSkxpbVRIS2d5R25hazVyZVVBQUFBQUFBQVNLYlFZT1p5M2lkVFNxQldMeWFLMUhBQUFBQUFBUUNLRmxxR2F6NnVvNXNxYXJjMHdaUmNBQUFBQWdINUlwTkFpdk9JVVVwdElwQUFBQUFBQWpRRVNLYlFJT1pTWFNBbUNhR3R1VFY4dEFBQUFBQUR3THlSU2FCR29pZFJJVjE5TFRaM1djZ0FBQUFEZXlzN09qb3lNek1yS1VqeVZtWmtaR1JsWlhGejh1V3NvS2lyYXVuWHI0OGVQcVoxbFpXVmJ0MjVOVGs3K3lJdEhSVVVGQlFWVlZGUjg1SFUrK083cjFxMXJZRUJ0YmUzcTFhc3ZYYnBVMzREczdPeTh2RHhxRDQvSHE2NnUvckI2bmo5L25wcWF5dVZ5bFJoTFZGUlV2SDc5bXRwVFdWbFpWbGIyWWJkdW5MQzRDN1FJMmNVRnN1UFdwaGEwMWdJQUFBRHdId3NXTEVoT1RuNzQ4S0hpcVZtelpwRUI1blBYa0pPVEV4SVNvcTJ0M2Jseloxbm42OWV2UTBKQ1ZxNWM2ZTd1L2pFWDM3SmxTM1oyOW9nUkk1UVp6R0t4dW5mdlRoQ0VTQ1FTaThWSzNvTE5aak9aekRwUG5UOS9Qakl5Y3VuU3BmVjl0cmEyZHNPR0RmUG56L2YxOWExendNcVZLMCtmUG4zKy9QbWVQWHVTUGY3Ky9xbXBxWEpaVVJrYk4yNWN0V3FWaW9wS1NrcUtqbzdPTzhmUG16ZnZ3WU1IVDU4K2xmV0VoNGVIaG9hbXBLVFkydHErNzkwYkp5UlNhUDVLdVc4RUlxR3NpWmRJQVFBQW9QR0lqWTJOaTR2cjBhTkhURXdNdGQvVjFaWEQ0U1FtSm5wN2U1ODZkWXA2eXNEQVlOaXdZVis4MGc4VUZ4ZVhuSnlzbzZNemZ2eDRaY2JyNnVxU0NYemF0R2xSVVZGSzNtWHo1czNUcDAvL3VFcnJWbGxaZWY3OGVSc2JHMjl2NzQrOFZIUjA5S3BWcTZ5dHJmUHo4eWRQbmh3VEU2T2xwVlhueUpjdlh4WVhGM2ZyMWszeDFPSERoM3YyN05sczRpZ1NLYlFJMUgxZkNJSm9iWXBFQ2dBQUFJMUNXVm5ab2tXTDlQVDBjbkp5Z29PRDlmVDBaS2RtekpoeDVNZ1JkWFgxM056YzVjdVhhMnRyeTA3WjI5dVRpZlR5NWN2TGx5OS9yenN1V2JKa3hJZ1JWVlZWWDMvOU5iV2ZuRVFhRmhaMjh1UkpXU2VQeHlNSVl2LysvWEl6V284ZVBVb3R0UUVTaVNRa0pNVGQzZjNLbFNzTUJ1TzlTaDB4WWtUNzl1M0o0NXMzYnlZbEpVMmVQTm5VMUZSdTJLVkxsMUpTVW5SMWRlWDZ4NDhmZiszYU5ZSWdCQUtCV0N3Mk16TnIrSGE3ZHUzNjg4OC9DWUlZUFhyMGpoMDdaUDNIangvbjgvbUJnWUVxS2cyOThDaVJTSUtEZ3dNREErM3Q3ZXNjRUIwZEhSZ1lhR3hzZlA3OCtmajQrTm16WjArYU5Pbnc0Y09hbXBxS2cwK2NPTEZ4NDBiRjJkcHhjWEV2WDc2Y1AzOStmbjUrblhleHNMQjQzKzh6N1pCSW9mbkxLWG03MEs2bW1ycXB2aUd0NVFBQUFBQVFCRUVJaGNLQWdBQXVseHNmSHg4UkVSRWVIaDRaR1NuTE00R0JnV2xwYWFkT25USTNOKy9YcjkvdTNic0hEaHdvZDRYcTZ1ck16TXozdW1sbFplV24rd3JlYmR1MmJTa3BLY0hCd2VibTVzcU1mL3o0c1ltSkNYazhac3dZV2YvU3BVdVRrcEptejU3ZHFWTW42dmpxNnVwOSsvYVptNXNyUGpRZU5HZ1ErYzI4ZVBGaVJrYkdkOTk5Vjk5TkpSTEp0bTNiWEZ4Y2V2WHFSUkNFaTR1TDdKUllMTjYrZmJ1MnRuWmdZR0REbFM5YnRtem56cDMzN3QyTGpZMVZQTHQvLy81Rml4WVpHQmhFUlVYWjJ0cmEydHB5dWR3bFM1YjQrL3NmUDM1YzhadVRrNVBUcmwwN3hReE1SdVZGaXhiVlYwWlpXUm1MMWNRaVhoTXJGK0FENUZLV05jSURVZ0FBQUdna3BrMmJGaDhmZitUSUVWdGIyNWt6Wng0N2Rtek1tREYzNzk1VlZWVVZDQVI4UG4vZXZIbmttNDJEQmcyYU9uVnFjbkt5dGZWLzlnc1lQbno0OE9IRFArRFcydHJhY3BPRTc5eTUwNzkvLzNuejVsSG52cWFucDd1N3UwK2JOdTM3NzcvL2dMdWtwS1NFaG9hT0hUdDI5dXpaOWIyaUtjZkF3S0RPZm5JWkljV3NGUjRlWGxaV3RuSGpSalUxTmJsVGt5ZFBKZzg0SE02clY2OVdyMTVkMzAzNWZQNjJiZHU4dmIwVng1dzVjeVlySzJ2aHdvWDYrdm9ObEwxLy8vNmRPM2NhR1JudDNidFhzZklsUzVZY1BIalF5c3JxMUtsVERnNE9aUCtzV2JNSWd2anBwNTk4Zkh4Mjd0elpyMTgvNnFlZVBuMzY3Tmt6TXpNelBwOHZrVWpNek14YXRXcDErUERoaXhjdnJsaXhva3VYTGlOSGpwd3paODZvVWFPV0xWdFdVVkd4YytmT2pSczNYcnQycmNuRlVTUlNhUDZrVW1udWE0NnNhV2VHWlkzZ2ZVaEVvcW9Yb3BwY2lhQmNJbm9qRnIwaEpFSWxQZ1lBQUhSaXFwdXBzSFhWREx1eXRXd0pSdVA5Y1hmMDZOSGUzdDVaV1Zua2d5OGZIeDh1bDd0bnp4N3lyTGUzZDIxdExYbkswZEd4dUxnNEtpckt5TWhvM0xoeGRCZXVsTkxTMGdrVEp0VFcxZzRZTUlDNk1FOERiR3hzNmd0VVZWVlZCRUZjdUhDaFk4ZU8xTTZ0VzdkYVdGZ0VCQVEwZkdXcFZGcmZORmR5V20rZC9VS2hNRFEwbENBSU56ZTNCaTRlSFIwZEZCU2txYWw1OU9oUkd4c2I2cW03ZCs5KysrMjNtWm1aWGw1ZWh3NGRrcHR5UEd2V0xFZEh4eWxUcG93Y09mS2JiNzc1N2JmZmpJMk55Y25TVDU4K0hUNTh1TGUzOTk5Ly81MlhsN2RzMlRKTlRjMDFhOVpZV1ZrdFdMQ0FmTSsyYjkrK25wNmVRcUhRM3Q3ZTA5TlRRME9qdnJkU0c3bkcrMGNVNEpNb0xIOWRLNjZWTmR2Z0dTa29UY1JOcTg0N0s1WHc2UzRFQUFEZWo1aGZKT1lYaWJqcEJJT2xadEJGdzdRUFE2VXhidncyYXRTb2pJd01jcWFvek5teloyVXZjR3BvYUZCUEpTUWtkT2pRNFRNbFVnOFBEdzZIdzJhenFaMzI5dllGQlFXS2p4K1Z3ZVZ5YTJ0clY2MWFOVy9lUEdYRzE5VFVyRnExYXZIaXhYV2VMU2twSVFqaXdJRURDeGN1bEwwbnVYLy8vckt5c3U3ZHUyL2R1cFhzbVRScGtvVkZIWThmZUR5ZTdPR2s4bmJzMlBIT1NkRUhEeDZjUDM4K2k4V0tpSWp3OHZLUzlSY1VGS3hhdFNvaUlvSWdpSTRkTzg2Y09mUDI3ZHQxWGlFb0tHak5talhIamgyTGlvcWFNbVhLL1BuejA5TFNoRUxoM0xselBUMDliOTY4V1ZGUk1YUG16TmpZMkFzWExtemV2Sm5OWmo5NjlJZ2dDR2RuWi9KRzVOTEVOVFUxeWl6ZTJ3Z2hrVUl6UjkySmxFRVExaWJ2ZUtrZGdDQUlxWmhmVTNoUitPWUozWVVBQU1ESGtkWUt5cEtGbFduYVZzTllXblowVjFNSGUzdjdvcUlpeFg3eUFlbWRPM2VvblFNSERpd3RMZjJFZHc4TEN5c3NMRlJpNEw4ME5UV0RnNE9WSEd4blozZnYzajAxTmJWSmt5WTFNRXhkWFYxTFM0dkw1VnBhV2pZdzQ1VEQ0WkM3czE2NWNxVi8vLzVrWjNaMk5rRVF0Mi9mbG9XOXZuMzcxcGxJMWRUVVpBK2ZGWWxFSXNWMWVuTnljbjcvL2ZlR3Y4WXRXN1lzWDc1Y1MwdnJ5SkVqZmZ2MmxmVW5KU1VOR3phTXgrTTVPVGtOSFRwMDdkcTFEYitHMnF0WHIzSGp4cTFaczJiMzd0MVpXVmttSmlZNk9qcXVycTdVTVpjdlgzWjBkSnc2ZFNwNWZTc3JLM056ODRxS0NnNkgwNkZEQi9LSk1YWDVxeVlFaVJTYXVWektRcnV0OUEyWkRTNlNCa0FRQkNFUmNyTVBpL2wxL0h3QUFBQk5rYlNXeTgwK3JQVi83SjFuWEJOWkY4WnZLcW4wM2l3VUszWVFLL0txWU1lKzlyWXE5cnJyMnJDaTY3cUt2V0h2b29nSXFJZ05GUlFGQlZHYTlDNUJTaUNrWi9KK3VHNElTUWhGRU1UNy8rQXZjK2ZPekVrTU1NK2NlNTVqT29xczA3VVcwMzgwNGVIaEpTVWxDb05sWldVWWhzRjhxWXlHbGFNQUFIOS8vMCtmS2grL0NvVkNzVmhNcFZKVm1yWHllRHd6TTdQYUsxSllyZnI4K1hNMWxhNFlocTFhdFdySGpoMVNxUlFBb01iTU5pY25wM3YzN2dLQllOZXVYVEpGK3ZmZmYyL2Z2aDB1eXUzWHIxOXBhV25IamgxVkhrNGdFTlIwUStYekZkZERZUmptN3U3TzRYQkdqeDRkR0JpbzhpaWhVTGhseXhZREE0TmJ0MjcxNk5GRGZsZXZYcjJjblowSER4NDhiOTQ4a1VnMGZmcjA2aTROb1ZLcGhvYUc0OGVQUDNyMDZNeVpNOFBEdzhsa3NrSytldS9ldmVYbDVRUUNBY093aHc4ZnVycTZBZ0FTRWhMZ29tNllsRVk1VWdTaU9TS2ZJelhWTTJ6U1dCQS9CMXhXS0pLakNBUUMwZktveUFzQ2VEeFp5NjZwQTFGazFxeFpjRW1xTXRPbVRWTVlrYStpL0g0ZVAzNHN2N2wyN2RyVHAwL0h4c1lxZDFnQkFEZzVPY0cxeEhYQ3ljbXB0TFMwdXIwT0RnNnc5RkY5WTVXY25KeUtpZ29iR3hzbko2ZWxTNWNHQlFXTkdqVUtBRUFtazhsa01senFuSkdSc1hyMTZ1b0tLVVVpa1d4bHJ6SVNpVVJoNU1LRkMrSGg0ZlBueisvYXRhdXlJbjMvL24xT1RnNWM2bno1OG1YbHJDeUJRTGh4NDRic2RTMTdoOUxwOUwvKytnc0FNR25TSlBuZVBBS0I0TWlSSTM1K2ZrK2VQSUhkYmdvS0NrYVBIZzBBZVBYcUZaRkloTXQzeTh2TFZmN0hOWCtRSWtXMFpFUVNjWDV4NWE5NFV6MkRKZzBIOFJNZzRYOFJGRVUxZFJRSUJBS0JhQlFxY3UrVDZHMXd4R2Ewc2pFdkw2K3dzTkRUMDFNaGpUWml4QWl4V0t6UVIyVHIxcTMxMElRTkJZZkRxYzRJVnoxcVhHb3hESU1hRWdwTERNTlVUb3VKaVlHWndDbFRwbmg1ZWYzMTExOU9UazZ5ZktCSUpOcTZkYXVtcHVhS0ZTdXF1eENjVS91WWJXMXRiV3hzUEQwOWI5MjZKVC9PNFhBOFBUMVBuanlKWVJpSlJIcnc0QUdNdkRyaTR1SVVaSDkxME9uMCtmUG55NCtVbFpVRkJnWisrUENCeFdKdDJyVEp5c3FLeldacmEydnYyYlBIMHRJU0pvcWZQWHZXdlh0MzJORVU1VWdSaU9aSXpsZVdWRzdUVEJmbFNCRTF3TTEvQklDMEZoTVJDQVFDOFJNaUZmTllMMmltSTVvNmprcWcxaG8zYnB5ZW5wNzhPSUZBa0VxbENvTkhqeDc5NFFGV3dtYXpXN2V1VHkzdTE2OWZxOXRsYlcwdFU2UjRQTDQ2ejl2UTBGQUFRSjgrZlVna2txZW41OVNwVTlldlh3OWRpQUVBdTNmdlRrNU8zclZybDhMSEpRK05SbE5acnd2aDgvbUdobFh1RXZ2MzczL3IxaTJvOUNBOEh1L01tVE5lWGw1RlJVVmR1blFwTEN3c0tpcFNMMGNCQUZGUlVSNGVIdXJuUUF3TURHU0tOQ0lpNHZEaHd5RWhJVUtoRUVwNkh4OGZhRjhFVzU3NitQZ1FDQVFXaXhVV0ZyWng0MFo0Rkp2TlJvb1VnV2gyeUhjaUJRQllHaUpiSTRRNk1FR1JtSnZWMUZFZ0VBZ0VvaEVSbEg2aUdROEZlRkl0NXY0SW9FeXl0N2RYR0llNVVHTmpGYmN1RmhZV2taR1JQeXJBYjBpbDB1TGlZdlU5T1pYcDBhTkhYbDZlbWdsY0x2ZlBQLy9jc0dIRHdvVUxtVXdtYlBHaWdFUWk4ZmYzWnpLWnNBWEx5SkVqSjAyYWRQbnk1UjQ5ZXZ6KysrL0J3Y0ZlWGw2T2pvNUxsaXlwKzl0U1I5dTJiZVUzUFR3OHZMMjlUVTFOVDV3NE1XM2FOQ2NuSjVWbHZRS0JRTm1hMk5mWHQyL2Z2bXF1TlhueTVLU2tKTmxtWkdSa1VGQ1FvNlBqekprei9mMzlFeE1Ub1J3TkN3dmJzbVdMbTV2YjhPSEQ0Uk1LRE1QR2pSc0h2ekJDb1ZCVFUvTzczM2NUZ0JRcG9pV1RWVmhwSDhlazBxamsrbmlYSTM0ZGhPVkp0WmlGUUNBUWlKOFpxVWpFelNJeHJKbzZqbS9ZMjl2djNMbFRmdVRLbFN0UW5CZ2FHaTVmdmx4aHZyZTN0eHBEMnNham9LQkFMQmFyU1VLcXhOZlhOek16ODhpUkk0c1dMWUw1MVNkUG52ejExMS9Qbmoxak1wa0NnZURhdFdzZlAzNzA4dkxTMGRFSkNnb3FMaTZHR1VzS3BiSmJUMkJnSUl2Rm1qVnJsaXdoNmVYbEZSTVRzMmJObXZ6OC9DTkhqdWpxNnA0NWM0WkFJTWhmT2pzN1c2YnpCUUtCUkNKUktlL2xPWEhpeE5telorSHJqeDgvR2hoVXFmYmF0R21UaFlYRndvVUxGVnJ5eUNNU2lkcTBhVE5yMXF3OWUvYklqMU9wVlBVdXVBckJqeG8xeXNYRkJUcm9Qbno0RUE1R1JrWk9uVHJWM056Y3k4c0xBSkNmbisvdDdUMTY5R2diR3hzQUFDeldSWW9VZ1doMlpCVVd5RjRqV3lORWpZZ3FNcHM2QkFRQ2dVQTBPaEorUWZOUnBIWjJkbloyMzh5V0pCTEpoZzBia3BLU0prNmNHQjhmajJIWXlwVXJGZVpmdm55NVNWUkhRRUFBQUFCcXBOclR0bTFiQW9HZ282TXpkZXJVMmJObmUzbDV4Y2ZIQXdDc3JLeVNrcEptenB4SnBWSlhyMTV0YlcyTngrTk5UVTFoUXZYa3laTStQajdoNGVGNFBGNHNGa1BGN3U3dUxqdXRscGFXbjUrZms1UFQzcjE3OFhoOFlHQ2dwYVdsd3FXWlRLWnkxbFFvRkNxc3N4VUlCQ1FTU2RsWFNWbDI2dWpvS1A5M0tGQlVWTVRoY09Tem5mV2pUWnMyeW9OSGp4NmxVQ2orL3Y0R0JnWlNxZFRkM1YwZ0VNaXNqNkdZMTlMUytzNUxOd2xJa1NKYUxIeVJzS2lzMHR2TkROa2FJV29DRTFackJvaEFJQkNJRmtQei9HMGZIeCsvWk1tUzkrL2ZqeGt6eHR2YmUrREFnY28yUHhpRzVlZm53NXdZQUdEYnRtM1ZtZlNxeDhEQVlOdTJiZXJuQkFRRUhEaHd3TmpZbUU2bnMxaXMwTkJRSnBNNWJOaXd1bDZyVmF0V1o4K2VYYnAwNmRXclZ6MDlQZUVxNVNOSGp0Qm90Q2xUcG16ZXZGa21FVzF0YldFK2tNVmlGUlVWUVpXNGI5Kys1T1RrU1pNbXlYUTdGSmJlM3Q1UWcyRVl0bVhMbHNPSEQ5dmEyc3BmVjF0YmU4dVdMYkpORE1OdTNicTFiZHUyelpzM3k1dElMVjY4K1BuejUzUG16Sms5ZS9iM0c5V21wcVpXcHllL24yUEhqdVhsNWNGVTg5YXRXME5EUXpkdjNpenJkZ1A3dGRiUGVxckpRWW9VMFdMSkxLaFN0MkNLYkkwUU5ZRUppNXM2QkFRQ2dVQTBPbEtKYXZ1Y3BpSWxKY1hMeSt2R2pSdFNxWFRIamgwclY2NlVid2VhazVOejZ0UXBHbzFHSXBIZXZYdFhYbDRPeXlrQkFIZnUzRWxQVDYvSEZkdTBhVk9qSXJXeXNzck96azVJU0JBS2hVd21jK0RBZ1I0ZUhtWm1ablc2VUVKQ1FraElTR2hvNkt0WHIwZ2tVcjkrL2FEMWprZ2tDZzRPam9xS09uLyt2Sk9UMDVBaFExeGNYQndkSGMrY09STWZINStlbmc3bFpVUkV4RC8vL0tPam8rUHA2U2s3NTcxNzl6WnQycFNXbHRhalI0OERCdzRjUEhqd3pwMDdEZzRPRXlkT1hMSmtpVUpmVUNoZmI5Kyt2WC8vL3MrZlB4c1pHY25yZktsVWFtdHIrL3o1YzA5UHp6MTc5cmk1dWJtN3V6czZPdGJtcmRIcGRLRlFXRlJVSkwrUytjV0xGd0NBVHAwNjFlbFRxaVVNQmdOK0xIdjI3RGw0OE9DUUlVUFdybDByMndzZGZhdHJ4OXJNUVlvVTBXTEpxbXByaEhLa0NBUUNnVUFnQUFCU3FhaXBRd0JRRGwyNWNzWEh4K2ZseTVkU3FkVEp5V25Ycmwyd3NhUTgydHJhaHc4ZmxrcWxzR21uaTR1TGJQM3Fnd2NQUktMNnZCY1NxV1pqcDA2ZE9xV2twTlRqNVBJY1BudzROamJXMWRWMTBhSkZCQUpCVTFQejRzV0xlRHgrNDhhTkZBcWx2THo4NWN1WHdjSEJlL2JzRVFnRU0yYk0wTlBUbXo1OWVuNSsvckpseTlMVDA2ZE9uU3FSU0E0ZVBHaGlZc0xqOGZ6OS9ZOGNPZkxwMHljcWxicDE2OVlWSzFhUVNLU0xGeTlPbno3ZHc4UGo1czJiTjIvZXRMR3hjWFYxSFRObWpLT2pZMlptNXBVclY4NmZQODlpc1hSMWRYZnUzS2xRQllyRDRWYXZYcjFpeFlxZ29LQ1RKMC9ldm4zNzl1M2JQWHYyWEwxNjlhaFJvOVMzU0hWd2NBZ1BEM2R4Y2VuVHB3K3NBaTBxS3JwMzc1Nkdob1p5Sm5ua3lKRTFmbFlLWmFzcUVRZ0VxMWF0dW5yMXFxT2o0NVVyVjFhc1dNSG44eGtNUm41K2ZuQndjT2ZPblpFaVJTQ2FGL0tLRkkvREcyajlsTXNZRUFnRUFvRkF0RWh3T0p5UGowOVlXSmlycTZ1N3Uvdmd3WU5WVG1Nd0dMbTV1UmlHd2RhZDhtTFMxTlQwQjhaYkh3NGZQZ3dEWnJGWTF0Ylc4TzFzMmJJRkdoY3htY3dSSTBhTUdERUMxdEFTQ0lTclY2KzZ1N3VibVprdFdMRGcvZnYzeGNYRnExZXZIamR1WEVGQmdZT0RRMGxKQ1lsRSt2MzMzLy80NHcvNWJLMkxpOHZRb1VPRGc0TlBuRGp4L1BuejVPUmtGeGNYRG9jemNPREFrcEtTTm0zYTdObXpaOWFzV2RWNUN4RUlCRGMzTnpjM3Q0aUlpTDE3OXo1Ky9OakR3MlA0OE9IcUZla2ZmL3p4OWV2WHAwK2YrdnI2d2hFU2lkUzFhOWRObXpZcFo1TG56WnVuZmludmhRc1h5c3JLYXZ3OG82T2pyMSsvN3VibWR2TGtTUnFOVmxwYUdoZ1lDS3RlbloyZHZieTgxTWZjYkVHS0ZORml5U3Vxckt3dzB6ZVVYd0NEUUNBUUNBUUMwZVFjTzNhTVJDTFZLQ3pWMjdRMloyVDYyZERRTUNzckM0ZkRhV3BxcXJ3bGcybkd2bjM3ZnZ6NEVZNE1Iejc4OXUzYlVLZ2JHUm10V2JPR3grUE5uVHRYWmJVbkRvY2JQbno0OE9IRDgvTHlYcjkrUFdqUUlBREF2Ly8reTJBd2hnMGJWa3VkNXVqbzZPZm45Lzc5ZXk2WFcyTWFtY2xreWhxaTFzaUVDUk1HREJpZ1pzTGp4NCtoNTFPTkVZYUVoTmpiMjhQUDhPclZxMUtwVkNRU2tVaWtuL3BHRndmWEFDQVFMUXdKSmxsMzdwQnMwN0c5M2FUK1E1czBJc1JQUUVuY3JxWU9BZkZ6d3k3bkZSUnh5Q1JDYXpQZHBvNEZnVUJVQzRscHc3Q2NYS2REeWxMUFN2aGZBQUNhVnZNSUZKTkdDdzNSMHBCSUpDS1JpRXdtLzZUWnl4OEQrbWdRTFpQODRpbzlpODFRNnhkRUU4SGppenk5SCswNEdaS1ZYMUxkbktkdmszZWNEUEVOaWYyeG9kVkFNWnQ3TmVqOWo3K3VTQ1JST1I2ZGtMdnA4UDI5NTU4MTRMVStaeFNldWYwbTZIbk5qNlZyeWEyUTJINnpqazVhZTZsK2g4Y2s1cWJucXVpM0Rpa3Q0NFZHcHZENHphTCs3ZWRpOGgrWGh5M3lUczMrMnRTQk5EQ3I5OTQ5ZE9VbGgxdURTYytOQnpFVFZsKzhHZnpoUjhXbHlKV2dkMjgvWmtra2lyYXhDTVN2QUlGQW9GQW9TSTZxQjYzYVJiUk1XT3dxcHFtbXVzaldDTkUwWE5MMk85Z0FBQ0FBU1VSQlZBaUlQSFFsckxPMThlYUZRMVJPa0Vpd3Y3enVaZVNWWE53MTVZZEhWeTBpa1dUdy9KTTVCV3dtUTJQTW9FYnhERlRKanBNaHIySXl6dTJZWW1xbzJHMXZ5N0hnaU5pc0RmUC8xNENYZXhlZnMrSFEvYjdkV285eWFoWldFR3YrRGZpWS9HWFoxSDViRjdzbzd3MTZFYjk2YjRDeFB1T0Q3MXIxTnpleG4vUEVFa3dpd2NRU1RDU1dpQ1NZV0N3UmlpUWlFU1lVU1FSQ0VWOG9GZ2pGZktHWXh4ZHgrVUl1WDhUbENjdTV3dklLZmxtRm9JdXQ4WW5ORStHcG5yMU51Uno0N3Z2ZkdwR0k5OTQ2NmZ2UFV6OWlFbk5MeW5qY2xpWG04MWhsVjRMZU0yamtwVlA2cXArWm5sdjA0bDFhN3k2SzNScHJwS3lDLy9GemZra1o3M3QrUUJMU0NsYnZEZERWb3NiY1drc2xvSnR5QkFLaEFxUklFUzBUVm1sVlJZcHlwSWltZ0YzT08zSTFEQUR3eHh3bjVidGhBaDVQcFpCdVB2eVFrVmRpWmFFM29FZGJsYmtPQmsyak1XS1RTTERTY3A2YUNmUEg5OTUySW1UcnNZY09uUzFKeEdydkl6WEl4SWFLc0xTTWQvOWxZbXAyMGRDRkp5L3NtbXJmeVVLMjY4bmI1SWpZTEYwdDZzS0p0VExsL3huNW5GSDRNZmtMQU1ETldmVWpnS0RuQ1FDQVlmM2ExL2lzZmM1bW4rd3Y5V3kzU0tPUXFCcVY5d2FaZVNXQkRaRkRKcE1JOHB2Sm1ZVnVLODdYKzJ5bnRrNGMwS090YkxPQ0srUUwxYWxOV0tERTV2Q0xTaXVxbTRQSDQzUTBhZlVPNmNjVEhwME9BT2pmdlEyUlNGQS9FOE9rQUFBY3FLSEdqQzhRWmVRVnArVVVwK1VVeFg3T2ovMmNuNXBkQkw4U2czdmJVQ2sxVzdPcTVPVE4xd0FBSFUzYXRoTVA2M3BzS3hPZEpWUDYxZSs2Q0FUaUp3SXBVa1RMcEtDMGN1V2J2cVkybVlpKzZvZ21ZTXV4aDRVbEZWQWhLTy90MnM3RTcrQ2NYYWNmQXdCU3M0dmFEdCt0OGlUcHdSdWg1Sk5JTUo3Z3U1SThWQTBTNGI4Y1JXcDJVYjlaUjJzOEpLZUFiVGQrbjVvSkU0YmFuZlNZK0QxUnlkRFdwTjQvUG4vYStxdnY0bkxHclR4LzZLK3hFNFoyZ1RmS0d3L2VCd0NVbHZNN2pmMjNOcWVhTmFiWHptVjFidVBldEZ5Ny94NEFZTi9Kb2x0N0ZlMytTc3Q0TDk2bEFnQW11WFN0OFZUTHB2Wkx6aW9rRVFra0lvRk1JcENJQkEwU2tVd2lVRFNJWkJMeDZQWHd4SFRXdnJXanJDMzFxUlFTalVLaWFwQm9GREtOUXFaUkZiMHhKZ3p0OHIvZTFzcVhPTzd6NnF6ZjI3V3pCMDRiVWRuNmIrakNVOFZzM3N0TFMya2FpdXBGNGJSaUNRWi9OT3FIVUNTVzM5eHhLdVRjbmNnYWp4cTM4b0thdlV5NlJ0cURqZlVPNmNjVEhKNElBQmhrYjFYalRDbVFBZ0RVbUo2NDc3ajFPall6bjFXdU1HNmt4K2hzYmRMWnhvakRGVkFwSkw1QUpGYTc4cFpJd0ZPcS90ZkhwMzY1RVJ5RHgrUHlDOHR1UElpcCtWMVZwVWNIYzZSSUVZaGZBWFNiam1pWnlPZElUVkVuVWtSVDRQZjQ0N1g3MGFZR21rUDYyQ1NsRjdJNWZBYzdDL2tKRmtiYTZ3L2NLeWppZEd4cjFLdXorZWVNUXFrVXRHdWorSFVsL1pjQWVSMmJxZjZXdWtidUhKclR2L3MzOTNrZFRlckNpYjNsOTJia2xuRDVvbzVXMVM0bytKajhoVjNPNzkranRmeGd0M1oxNjVhdUhsMHQydTM5cytkNjNIZ1dtYnBvNTIwOWJkb2dlK3U5NTUrbDVSUlRLVVFHdGJiSldBMXlEVmtqZWRRNC9KVlhDSmowUnNsUnkrRHhSUklNd3pDcHo4TVlBTUFjTjN2NVZMa0dpVWdpRVFBQU54OStFSWt4UTEyNnNUNVRaVTJ5dVpHV0xIYzZiNXlEbWl2ZWZQZ2hNWjNsWUdmWm9hMEt2MG9GbUhRTmxaK0FKbDBEQUtETnBGbWFWRGJXSXVEeEFBQnpRNjBhMCtZMmx2cWY3dnhSNDlXclEwZVRLci9acDB0cjlVckpKemhHSUpTTUdkUlJ1K3FCOHRRN0I5Z2tWSENGanlJK0F3QVMwbGo3THo2SGc2WUdtbE5IZEZlZS9DMUhXcjBrMVdaU3Z4U1dteHBvdGpYWG8xUEpEMThsMmJiUzl6ODAxMEMzaXIvcjlQWFhYcnhMVXhQVjhQN3RMKzJlS3R1VVNxV2JEZ2RqbU5SeitURDNTWDNxOVVZUkNNUXZBVktraUJhSVZDb3RaRmZlc1NGYkk4U1BKekl1ZStVLy9pUWkvdHpPMzlxM051dzE5VUFaUjdCanFhdXpRMlc2NllKLzVLMlFXRHFWZFBudnFicGF0QjZURHhBSXVFUHIzYXdzOUg5QWhBYTZqRjByUnNnMjQxSytERjV3VWsrTGRtelRlT1VhVHBpb0hEam5lSHB1OGNvWkE4WVBzV3U4d09nMDhwVTkweFp1ODIxanJqdkkzdnJSNjZRajE4STF5SVRnRXdzNldoazN4aFZqa25MWjVUd3RwcUpXMlhQMnlaMG5uMjd1bTluS3RCR05jOGV0T3Y4dVBsZTJ1WFMzSDVCTGx2Kzljc1Q4Q2IwQkFGZnZ2UWNBc0lvcmV2NTJVT1Y1VXU2dDEySlMvWjk4ZWgyYm9mNkt5ZG1GQUlBRGwxL29WQy9QSU92bU91dHAwK3YyZm1vSGtVZ3cwbU0yMU5uR0R1NDhkbkJuTlJNQ1ErTUZRdDZxbVFQdGJGcUlSZXE5RndrOHZoZ0FjREVnU2piWXM2TlpSeXVqUlR0OUZTWi9MYWtBQUhqN3Z2WjlWTVhjcUh0N3MrT2JKd0FBdHJpNzdGZzZUSU5NaEJaaUQxOGxVU2trQlRrcWcwRW5VOG1LNnAwbkVIRzRRb1hCVTdjaXdxTFRiU3oxU1VUQ2pwTWhkWHFESXdaMDZOWEpvaFlURVFoRVN3QXBVa1FMcEtpY0xjRXFuNWVqSENuaUIvUDJZOVp2Nnk3ekJlSzlhMGIyN0dnT0FEaXlZZHowOWRkbWI3NSsrOEFjV1huays4UWNBTURlMWFOaGxtblg4dUZMZHZsTldudjU0Y2tGS3U4RnU5aWEzRDh4LzNzQ2E5ZTYycCtGVHRiRzh5ZjBQblV6WXVIMlczY1B6eVVvR1pEOGV5RTBQYmQ0Y0crYmNXcHYvUnNFTW9sNGJ1ZGtQQjZmbU1GYXZOTVBBTEJ0c1dzanlWRUFBSTh2OWduK3NIQlNsUXBWNzFzUit5KytBQUI0ZWo4K3ZhMnlTOFQxKzlGL24zMVMzYWtxZUVJQVFOYVgwaTRUMUMxMTN2RDdZSVZjRnBWQ0pCS3E1SFc1ZktGRThpMTUrK0pkYW54YUFZR0FzekRTVmppVlVDVEpLeXlESHhvQTRHVjAycVdBV2hrUjNYbnlxY1k1N3BQNjZHblQ4d3ZMbHUyK283QXJQYmNZQUhEaGJ1U2oxNTlsZzdBeWVjYjZhd3JmSDhjdXJmNmNPNmcyVWRXYndtSk9yeW1xdFRvQUFGWnhqMWh5Qmw5Tm5qRHF4cXJxQkZqejVJeGZCQUJnNXVpZVBUcFVMbExRMDZieEJLS1VMTlYyemNWc1hqRzdTdW00b2U2M2h3SjBHcm4ybDk2OWZJUnlKdmJNN1RjYkR0MlhIL21ZbkwvejFDTUF3SjdWSTQ1ZGZ4VVJtMW43U3dBQTJscm9JVVdLUVB3NklFV0thSUVvMkJvWmErczFYU3lJWHhFSmhtRVM2Wjl6QjgwZCsyM3g1QkJIMngxTFhkOSt5bTdmdWpKamYzajl1RWt1WFdVR0xaTmN1NzVQektHUVNicGFxdTFWTk9rVSt3YTZSWXY5bkRkNjJUbUZRVmhzOXVaalZ1dGh1NVJ2M09FOS9jdjNhYTFkRmJ1MnV2UzFsZGRzOVFiRE1MNUFUS09TQVFCNFBENDl0MmppNm90c0RuK01jNmZrck1MK3RhaDZoV1dXSzJkODYwSitLU0RLNDJpd3lta2pCcmFYMmNsQ1piVmdZbS9ac3NhYndSODJIWGtBQUJqWXMrMmh2OGJLSDFqQkUrWVhLcGJiS2IwUnFmbzVVTGpLYzJURE9EZm5LbEovMXNickQ4SVM0ZXZEVjhNQUFETkc5dHozeDJpRkEyTVNjNGN1OUpaWkIrMWVNV0w3RWxmMTRjMVlmeTA4SnVQaHFRVzJyV3A0V2tlbmttSDY2OFc3TkJ3T1VPVktCSVVpQ1FBZ0s3OGt2N0JNTmlnU1l3Q0E2TVRLbEs4RXd3UkNpUmFEb3Y1QzN3K1pST2pYclUxMWU1OUZwb2dsV0xkMnBreWE2a2dVakplYU9SR3htZEdKZWRwTXlzNmx3eFRFSkJSK1RyM2FYdkNzOU83ZWZpTGt3dDJvYll0ZFpydjFnaU1may9QSExLKy9zMVNORkJTVno5eHdUU2lTTEpqUWUyQlBxNEU5YXk1MlJTQVF2ekpJa1NKYUlQSzJSamdjVHBlcDFhVGhJSDQ1K25SdC9lVE1vdlRjSXFOQjJ4UjIxYWIxNVhHZlZ3Q0FnQ056ZTl1MWFxUUltWFFOcDE0TmRvL1lxWUd5bDF1T1BYejJOdVgwdGtrd0hjcmhDamxjUWI5dXJZOXZHajlrd2Fta2pFSXFoYWpHTDFRa2xvakVXQkc3MGk5SEtKSlUxL0JES0t6UzlUUTU2K3U5Rndtd3hjV1ZvSGRyOXdVQ0FKd2RyQy90bWtKUk11a0JBUFRyMXZyS25tbks0NWNEMzIwNTlyQ1ZpVTdvK2NVcXJ3dlZvTnFQUVpHSTJNem5VV2xFQW43VnpBSEtlMkg5SkE0SFlGcFNnMHlFYXkvVkFHZFNOVWgxTWtudTJOWW85UHdTMmVidTA0OFBYSDY1WlpITG9zbVY5WUVkM2ZZV2xsVEUrZjhwTy9PVE41K24vSG0xOWxlcE4xcE02clc5MDZ2YmF6dHFUMGtaYi9mS0VTMWoxZTR1NzhjQWdOL0hPMVNYMjhUajhmTC91ZkJKZ1k0bVZUWklrVnQybTVqQjJuYytWTFpaeHVIRHF2TDVXMi9LQmp0YUdhMlo1VlRMOENRU2JPYUdhN21zTW4wZEdsOG8zblQ0ZmkwT3FrTFBqaGFOV2hxQVFDQ2FHMGlSSWxvZ3JOTEtJbElETFIyMWN4R0lSc0hhVXY5cmFZV2RUYlZTTFNHTkpSUkpyQ3owR0VyM2xKOHpDM2w4Y2ZWdU93MUFHek05ZVFPUzVrQkpHVGZvZVh3dXE4ekYzWHZQcXBFelJ2VzBzekc1dm5kR0oydGpNb21RbVY4TUFFZ08yZ0RsVnVEek9FTmRob0ppUDNUbHBhZjNZL2xrMSt3eHZhWU03Nlp3b1MzSEhsNE9mTmV1VFdXeUdvY0RVaW5ZZHlGMDVNQU9oNitHZVhvL0JnQ01HTkRlZSt1azZ0UWRnWUJYS2VlZ0RSVU9WMjNQSHVYbDBPckJNT21td3c4QUFMUGRlcGtyTGRtVm1kWW94N2xnMjgyUVY1K1Y1d01BK0VJeEFNREYzYnU2SmF4M0RzM3AwY0c4VG5IV0hnekRZTXpmRHc2SEl4RHcvazgrdll4V1o3Y0RsMEFEQUE1ZWZxSEcyUWlhRzNrdUc5NGdzVFVlY1NsZkltS3p0Sm1VWEZiWnRIVlYxTDduQ3RYKzByQ09sRkdOUjlmWGtvcTd6K0lVQnRrY3Z2eGdTUm12OW9xVVFNRDM3ZFk2cDRCOWVNUFkzN2Zjck1VUmxjQ2srb3hSSXFSSUVZaGZDcVJJRVMwUStWVzdTSkVpbWdySExxMGVuMTVVM1Y3N0tRY3o4a3IyL1RGYVpuNHJZOGlDa3grUzhocy93Rzg4ZXAzMDhuMTZQUTdjc2JRaDI2dm9hTkllZWJ2UDIrSVRFWnUxZW05QVRHTGUzeXRIOU9uYUdnQ1FYMWpHNDR0TkRKaFFkMzB0cVZpMjY0NVlnaDM0MDIzeXNNcFdLSEFkS1VtdU55T0pSQ0FwcmNaOEVaVUdBQmp0MUZFMjBxdWp4WmVpOHJqVWdvbHJMa0VyMFFVVGVuc3VIMVpqMjg4ZkFKY3Y3Tm5SUEwrdzdLOTV6aUtSUlBudGlNU0s3eG9pRUVxNGZOR0VvWGJLSzJZZmhDZm1zOHFIOTIrdjdHejA4bDE2Y3RaWFNRTXBScFhNV0g4ZG1zUitQdzZkTGU0ZG4vODZOcU9XcGJNQm9UV3NVR0RTTlpxL0l1MW9aV1JuWXp4OVpJOWJJUi9rUGJFQUFOVVY2MmJtbDBCemI1VjdlM1l3ZjNOdGhXeHo5cVliaWVtczltME1MKzZxWFBkTFZiVlNRQTFiRjd2TUd0T3JyYmxlWnNqbU9oMTQ5MW5jL0swM2lYVjhjSU5BSUg1MmtDSkZ0RUR5aWxteTF3YWFTSkVpRU9wNC9TSHpoTS9yZWh6WXNJb1Uydi9lUGpCNytkOTMvQjUvdWhnUTVkclBkbWlmZGdDQWpMeGkrZnRwZlIzNnhWMVQ1bnI0TE4zdDl6bUx0V25CRUZqL0tSS0xWV296ZWQ3RjUyVG1sMWhaNk1rM1BpR1JDR3RtRFZ5OU53QldTKzVZT2t4K0pXclR3cUJwN0YwemF1c2lsMWNmMHRmdUQ3eXdjNHBDOWhJcTB1cTYzYXlaNldTclpHZVZrbFdVenlwZlBYT2djdmVYWmJ2OWtyTytxanhWVGdGYjNzUTFMcVVBQU9ENzZFTk1VcVVvS3F2Z0F3QlcvWE9YU1B5bUtGaEZISVh6RUFnNFBGNHhOeXVWZm12Qm83RHJ2N1lscWp1WEVJa0VBTUMyeGE0YjV3K1dINWRnMGhzUG9yMHV2V0J6K0tNR2RsZ3oyOG5TdUlvWXErQ0p6dDU1bzY5Tm4xYlZvVWROZjVUbUF3Nkg4L3B6akoyTnliRCs3Uy9lalR4dythWDdaTWQ1WXgwQUFHYUdXdkpGdkpBS3J2QnpaaUVBb0syNWFzdG9Lb1hVMXZ5YjIwSkNXa0ZpT2d0K28yU0Q5UXV5cmJsZVdrN1JnNWVKdFpuZnBaM0p0NHA2cVJRQUlQditJQkNJWHdTa1NCRXREUTZQS3hSWE5rOUhPVkpFRTdMODd6dDVyREtWdTc0VWxRTUF0aDU3cUszVWRDUTFXN1ZWWnFQaXZYWGkwRDYydFp3OFpNR3BSZ3FTVENLZTlKaG9yS2ZKcEd0QU9Rb0FTTThwQmdCWW1sYUtpa0gyMWpmM3ovcnRqOHRoMFJrOHZnaWFJUW1FRXRqQVU4MzVZUThWK1FRcFpNcXdiZ2N2djh6TUw1a3cxSzc1eUZFWmRCbzU4SGw4UHF0OHp1WWJqN3pkNWZ1bXdEcFNNbEgxdStid0JPeHluc0lnUElURFZiRUw1cGxWd3Vid2J6LzZxREQ0SVNsZk9aK3Z2QVJVbnN0L3E2aS92WDQvZXNVZWZ4dEwvVmRYbHN1UEQxdmsvUzQrVi8wekFpcUZKR3NsS3BWS0g3Myt2UFBVNDhSMGxtdmZkbi85N3F4UU9GckJGWjd6ZjN2MGVsZ3htNmV2UXh2WXMyMG42OGJ5Y0c0OHVyVTNnL3BUVjRzT0FOQmgwdFNveDlleEdWRFkzMzc4VVgyaldnREF1VHR2WmErVE13dmJtT2tTMVQ3aVVVOWFUdEdocXkvVno4RXdLWnZEWHo2dG44empEWUZBL0lJZ1JZcG9hUlJVTmRyVjExSzlUZ21CYUd5RUlyRnZTQ3k4KzYrTzJNOC9ibld1ZXNna1F1MTliaG8xazRURDRiWXZkUVVBaUVRU2dVZ01iWWNBQU1aNm1oeXVRRGF0UXh2RHEzdW1XUnJyWUZJcEhJZTFnbEx3YlZQNTdSU1ZWdHdLK1lERGdjbXVYUlYyRVltRVArY09XcmI3anQvalQvUEc5VzRvVCtQYXMvbklnejFubjhxUHlIdllBZ0QrWGpFeThsTjJTbGJSZ20yMy9BN01sdW1FLzNLa3F2K2F1N3FmcnU2S0k1YWNyVk9FSGRvYTNqOWUyWHdvS2FQUTg5VGozOGM3RExKWFo1SDFQQ3Axem1hZkdrOWUzZHJqMmlNVWlYZDVQM2tRbHBpZVcyeGhyTzI1ZkppMXBWNXFWdEg3K0J3Mmg4L204RXZMZWV4eWZsaDBlbEVwMTlKRWU5MWM1MmtqZXNpa2JBdkcvK20zTmorYkRqK3dzekcyNzJ4WjNjd3ZYOHV2UDRpR1pkVjVyRExYUmFmN2RXdDlldHNrbGVaZXRXR0lvKzNub1BYcTUzeEt5WGVlZDVKRytWWk9qOFBqL2t1VUloQ0lYd2lrU0JFdERZWFdMMmpWTGtJRlVwRVVrd0NwV0NxVkFLbjR2OWZpV2h4WkJ6NW5Gb29sV0s5TzVyZjJ6MUxlTzJqdWljejhrdXQ3cHp0MlVUVFVIYlA4M01ma0x3MGJUSTI0Ny9BbDFMcHNzam9EMjRibFlrQ1VmSWZEbzlmRGoxNFByL0dvN1NjZWJUL3hDQUNRSHJ4UlFaUWV2UjdPRjRoSE8zVzBVZFgxNUxkaDNYeERZa09qVXBmc3ZQM3MzR0wxK2x3aXdlVGxzUXlvcktSU29ISXZQRkRsK0pldkhBQVVGN2pLUTZlUlQyK2I1T3ArK3ZXSHpKMm5Ia1BSRGdBUWlqQTF6VXQyTEhVMTFtY3FESHBkZXBHWXp0cTIyTVhVVUZOaDEzbi95TmNmRlB0R1docHJ2L05aUlNKV2VXYmhkZkY1V0hRNlh5Z2FPYkNEbXNXdS8zT3dlZWV6U3FZM3FxT0NMd1FBMEtqMTE0ZGtFdkZUeWhmWUpUWDdTK25tSTkrNi9qQm9aQXlUeXI2eG5hMk5kNjhZNGViY3FhU01kekVneW4yUzQwK3hVbGNlTGsrWVU4Q0dyNytXY2dBQXhleUt6eG1Gc0E1V1lUS3JpQU1WcVVObmk3ZWZzdWR0OFhsOGVwRjhqbDJlbzlmREJFS0phOTkyRDE4bE1XZ2F1bHEwNFBDa0tYOWV1ZnozTk9VejF4TGJVWHNFUW5XL1dqR3BWTlpuQ0FBQUswZ2J5dnNLZ1VEOExDQkZpbWhwc05pVmlwU0FKMmpSZjZhbTU0anZRU3JtWU9JS1RNeVJ3bjhsUEtsRUlKWHdNVXdnbFFpa0dCOXVnb1pXbnRVQkMrMEcyVnVwMURid05waWlxZ09Icjlkc2tWaWlxNm02SzJrak1hQkhXMHVUMmk0bzhIMFVXOFpScmJnYUJCNWZSS1dRREhUb1hkdVp5SHlKYlZ2cHE4OW9aZVdYbHBUeFdwbm9hR3RTQUFBS0FqdTNnSDM2ZGdRQVlQbTAvdFdkNGVCZmJnUG1ITXZJSzFtMjY4NjVuWlBWT0J1RngyUzBHYmE3dXIyWitTVnE5cXJrK0tieHd3ZTBseDl4Mys0YjhycUtBMUJuYTVPTjh3ZHZPeEZ5M09mVmdKNXRoamphd2t5eW1oenA0TjQyeW5Xa1Y0TGVKNmF6L3RmYldybU85TW1iWkhsRnl1VUp2NVorNjZZakVrdXk4ci9abUg5SytRSmpXenFsWC9hWDBocmZIWmN2ek1vWEVna0VaUTBNS1dGekFRQk0rbmUxTGQyMGNMRDlLM05MWXgwamZZYUJEa05QbXg3N09lOXFVSFRJNnlUWW9uUHhiMzBHOS82Mk5IMzJwdXR2UDJWSHhXVWYyelJlL3RNN2VmUDFxVnYxS2F1dURqdHJrNDhwRGJrVVltZ2YyL1Ara2ZJajNyNXZ2SDNmd09Yb0N5YzV5dS9hZS82WlFDaHAzOGJ3enFFNVkxZGNpSXpMWHJqZDErL0FiT1hUcHVVVW5idnpWb05NbURPMjE4TlhTWm9NamV2L3pCaTc4bng0VE1hNFZlZDkvcDJwcDAydlI3UWI1dzlXdjA0a09hdnczSjFJMm44LzJob2FSQUFBWEJ6UnFFakZaYVZKUitwMENDYm13T3d0ditndG5sU0hoOTE0QWdXVDhPc2VJd0xSNkdob2Q4YVRWVmVZLzJDUUlrVzBOT1Nia1JwcE40c2ZNMFFESXhWSitGOGxna0tKb0VnaUtNUkViRXhVSVpWVTFPTElIMHA4YWdFQW9HZEhjNVhwTXJnc2pTOFFLZThsa3doa0VrRWdFb3ZFRWhxMWh1UlNRekZqVkkrUkF4V3JLNnZqeGJ1MHhsT2tFZ25XZGVKKyswNFduaXVHUWJQaTFxNmVRcEhrNXI1WlprWmFzQlJ3Ni9HSEN5YjJidGZhVVA3QUJkdHUraitOMjdwazZHaW5Uc3FuM1hqNHZrQW9HZGl6YmZjT1p0VmQyc3hJeTNQWnNKWC8zTDMzTW1IcjhaQ2R5NnExYmlJUjhjb0Z3QUFBbmtERTRRcnhlSnllbHVvSENxWGxQTmdjVWdFeVdYSFZ0TW8rTVlzbTk3bno5T09IcFB5VmUvd2pycTVrMGpYNElwR2E2dG1MQVpHdzFGQWVLQ3d2QlVicGF5cytzSU5mV2htUElqN1AzM3BMNVpraGN6MXFYcEVybzdXcFR1U05WU3Azd2JKa0MrUHY2aDNkbzRNNXRIMHFLcTI0ZGovNjR0Mm96UHdTVFliR2dnbTk1NDUxc0xiVWw1OThZSjNieExVWDd6NkxLeWdxdjdSN3FzNS9ENERLS3ZpeURHU0RZR21pM2JBbmxBTHA4UDdmSGw2azV4WW5wck5zVytsYldlZ0RBQlMrMnkvZXBWNE1pQUlBYkZ2cVFpWVJ6MnlmL0wvNUoxN0ZaUHg3NFpscjMvWUtwOTE4T0Zna3hoWk43cVAzM3hmR1FKZHgrOENjRVV2T2ZFaksvL3ZNMDMxL2pLNTlrSHlCcUlJbkJBQ01IbFREYjVXUVY1OEJpTVNrMHFMU0NnQUFoVVFFQUtoUHF6WUltSWdyRlpmWDZSRGNmNDhTaGFVZlFmV05rWlVoVUUwbHZMeTZ4NGhBTkRwRXFnbFNwQWhFbzRCYXY3UThNRUdSbUo4bjRSVklCSVVTd1ZkTXBOb3JxTGxSeEs0QUFFeXQyakJRQWZWNzI3Y3hmSGx4YVNPRXBnTGZrTmgzOFRtMW5BemJHellTSDVQelM4cDRJYTgvLzd0Mk5BQWdsOFd1NEltb0ZLSXN2UllXazNiMTN2dGJJUi8yclIwOVNhNGlGRG9icVd4VGNmZFozUDJYaVFRQ2J1dmlvZXF2UG0xa2o3RG85RnNoc1NkdnZqYlNZeXlicWpxaDJxZHI2OXVxRWsxbmJyL1pjT2krcGJGMmRkSnJ3dXFMc01GTS9TQVE4RjUvamhtLzZ1S09wY1BnUWtxQlFBemRmVlRPaDZremxaeTUvYmE2WFRKTURiV1VYYUJldms4ckxlZTNNdEhwWW11aThxaG5rU2tjcnREVVFMTm54eXEyd0laNjFhNVlnZlpJVnQ5aDdnb0FLQ2dxRDQvT3VQY2lQamc4U1NpU2RMRTFPVEJ6elBqQmR2S1BkYmc4SVljcjVQQUVmS0ZvODRLaHEvKzlHeEdiTldiNWVWK3ZXWEF0NjdxNXp1dm1PbjlQR0QrU2t6ZGZleHdOSGora3k5clozNXFGUnNSK1MzRW5aeGJDWHFEVFJuWWY3R0FEQURBMTFEeXlZZXkwdjY1NVhYcEIxYWp5cU92Mm85aEhFWjhaZFBMSzZRUGtrOTdHK3N5YisyYitjKzZwbXFjektya1M5RjUreVgyTnJQTzZ0ODdySGdEZ3BNY0VBQUNuUWxpbnl5RVFpSjhkcEVnUkxRb0pKaW5oVkQ3MVJMWkdQeW1ZaUMzbTVVbDQrV0plbnBpWEQ3Q2Y4dTdFeHRLZ2I3ZldDb01ZaGtYRVpzazJPMWtaYWFsS3RhWG5GZVd6eWpYclc3dFZENEplSlB5d2E2bm5kV3dtQU1ER1VoOUswT1RNUWdCQUcxTTlXYjJmYTkvMlB2dG16UFh3V2JMTEx5WDc2NGIvT24vdytDSzRFRnJoaExrRjdMWC9CZ0FBbHZ6V3Q0dXRhWTBCSFB6TExiK3dQQ3c2ZmZ1SlIxeStTRUdmL0Rhc20wdGZXd3E1bmhXUEp6WlA0QXRGT3QreEpMdUxyZW43VzZzMS8xdmdDaXNrS1VxcmRqWElCQnFGRkhUczl6Wm1pcysvWjZ5L0ZoNlQ4ZkRVQWx1bGVscVBvOEYzbjhVUi8xdXViTi9Kd243bmIvSVRucjVORG53ZVQ2VVFyKytkcnJJYzkrN1RUNEhQNDRrRS9NVmRVNkFsYkkwa1piQmd3OHplU2pYVjFaRmZXUGJvOWVjaGpyYXk1eFRuN3J6OTY4QTkyWVRXcGpxbUJwcCtqejllQ29pQ0VyU2NLNmpnQ2xWYTVpU21zOFlzUDNmN3dHenphanAyL25SazVaZU1XWEd1dEp6djBObGk3K3BSc3ZHaGZkck5uK0J3NXZiYjJPVEtoY1M1TFBhNkEwRUFnUFh6L3FldlExZFlobTF0cVg5NjIrUzZCdURzWU9XOWRhSlFKTG4zSW1IVXdJNGtVbVhDZjludU8zbzZ0TzJMWFdVanNaL3pQeVYvbVRheU93Q2dnNVVSWEVwUXIvZGRCL0FrbXJRdWVVNEFnRlJTQWFRU0FBQloyNjdPcTNZWjZnekFFSWltZ3FEeFhjOEJHeENrU0JFdGlpOGxWVHBTSUZ1am53aE1VQ1RpWm9vNW1hS0t6QVpiZ29zbjR3a1VISjZDSTFCd0JBMGNnWUxEYStBSVZCeWVBSEJFSEk0SWNBUWNYdmFDWEo1eHBXR3VDd0FBWU9XTUFTdG5ESkFmRVFqRmkzZmVCZ0NZR1dweSthS1NNcDduaXVIOXU3ZFJQbmIxM3J0WGd0NXJNcjZycks1T0tIZC9pWWpObkxydXFrc2YyMU5iSnlwTWJyenVMd0NBaUErWkFJQUJQYjk5TENsWlJRQUFLNHNxZnpVSDlyUUtQckZnODVIZ0dhTjZ5Z2JMZVFKbGJTWVFpdWR0OFdGeitHM05kV3VaK3lLVGlCZDNUUm14NUV4U1J1Ry81ME9MMlZ6UFpjTmszclpNdWthOVhWN1U1d2xyajZaY3ZTVlBJQUlBVUNpS2Y4M1ZxQWk0SHBpcXFvYjV3RHEzQSt2Y3FqdXdvS2g4MmE0N0FJQ1JBenVZR0tpb0NBMk5URm02Mnc4QXNQNzMvOVZTamdJQVR0MktBQURvYWRPNnQ2LzVlUUVrSmZ2cjJuMkJBSUNVZSt2aE01M0pybDMzbm45V1ZNb0ZBR2d6S1JKTW1wRlh3cUNSdFpsVU0wT3R0SnppL01MeVhwM01oL1ZyVDZlU0dUUU5Lb1hJb0dzd3FHUThEcmQ0cDE5YVR2R0J5eS8yL3pHbWxnRTBjL0E0bkVpRTlleGtmbVhQTklVYTQyMkxYUWYyYkd1c3B4bndYNU9lb3RLS01vNmdpNjNKL1BHOUd5b0FLd3Q5S3d2OVd3OC9QQWhMakVuS1hUYWwvMnkzWGpDU1ZmL2MxYVJSeGcyMkF3QkV4V1VmdVBRaTVQVm5mUjNhSVB1Sk9wbzBrVWlDdzRFdlg3ODlXVDU1ODdXbGliWkxIOXZ2YVVLakVoeFJVN3Z0L0ZwTXJLUXM5YXlFL3dVQVFORnpJRkJVTHhCQUlCRDFBeWxTUkl0QzBXZ1hyZHB0M21BaXRvaVRLcTdJRkhIcXFVSnhCQ3FlcklNbk12RWtCcDVJeHhHWmVCSVRUNlRqaVF3Y3NYbVpXaFVVbFMvWWR1djFoOHkyNXJxM0Q4d2V0L0pDU1ZtMWVZQXlEbCtsYzJaanNHNnU4OHJwQTJnVU1xbXFYeXRNTmhJSWVHWGQ4c2piSGNQVXVaWFVHNmxVQ3AxMUJ2YjgxcHl3c0lRREFJaU15M0piY1Y1NS9yTGRkMlN2RTlNS0FBRHJEOTZqVXpYV3poNDRzS2NWMVBidkUzSUpCTnpCdjl4cTM4UkNrMEh4K1hmbStOVVgwbktLei9xOWpVM0tQNzE5a3BuaGQxVTVOaExsRlFKNXExTEkwZXRoc0dXT1NqNW5zZ0FBZTg4OTAyUlcrOGhqOVl5QnJaV1NxNjlqTXVIeVlOK1Fqd0hQNHZ0MWF6MjBqNjFMWDl0V3Byb0FnUFArYnpjZWVpQ1dZTk5HZEY4K3JWOHQ0NCtNeTc1K1B4b0FzR0NDb3hvcktRVUtpeXVnajY1c2lRR0Rwbkh2Mk84VU1zbFluMWxTeGt2S1lQV1RlOWF6OS95eitMUUMrODRXOENGUmZtR1o3NlBZZVdNZDZEUXlVM2hjT2dBQUlBQkpSRUZVQU1EdjRPeGpOOEozTFI5ZXk2czNUN2c4WVdJR0M3NDJOOVkrdFhXaWxibWVjaUc2QnBrNHZIK0g2SVJjMlVnWFcxTm5CK3NkUzExVWxpNS9ENU5jdTFxYWF1L3lmckxweUlNM0h6UFA3cWlTYjgvTUt4Njk3QnlUcnJGNTRaRGZ4enZBM3pNa0VzRkVYek92a0MyUllBUUNQakEwN3UybjdLZ2JLK0YzRElGQXRGU1FJa1cwS0pTYWtTSkYyaHpCUktWQ2RvS3dMTEZ1Wmc5NE1wRnFRaURyNE1rNkJMSU9ucXhOSU9zQi9BOHkvdmxPYmorS1hYL3dYbWs1ZjFBdnEyT2J4dGVZS010bHNXSFdDRzdHZnM0YnZleGNRd1VUZm5rWlZZTzA5ZmhEOWROWXhSVUFnQTlKZWN0Mis2bWY2V3h2UFdGb2x3YUpMVG94dDZTTWg4TUJXZXBZS3BYQzVpaGZ2cXByamlJRFZpVE9jZXNGQU5oeE11UldTQ3dBNEo5VkkvdDBWVnhCclI0ekk2Mzd4K2RQWDMvMVhYeHVaRnoyemxPUFRub281b29iRUtGUW91QnhWVjJmR0FXZ0g0eUNJbjM1TGwxV1Q2Z01YeWdHQUR4K2s0eXZ2dkhKN0RHOWxCWHAyTUdkeHc3dUhKMlFHeEFhRnhnYS95d3k5VmxrNnNiREQyeGJHK2d3cVc4K1pnRUFGdi9XWjhmUzJ0WWNwbVovbmVkeFF5ekJMSXkxRjB5c1E0SU9tak8xcnFwU3JDejBNUXk3SFBodTU2bkhQSUhvMXY1Wnlzdm1JVXM4L2NLaTAwLzR2UHBqenFDWm8zcGFtdWo4STdlMDlXZms3Y2VzbGYvNDkreG9MbHMxWUdkVGh5VGUrUjIvUVhGZUd6eTlIeDIrOWxKaGtGMnUya3UydDEycmdDUHovSjk4eW1XeE54OTlJTFBnV3JUVDE4SkkyMzJTNDVMZitpbjhQbXpYeGpDdnNPeHpabUdIdGtZRlJSdzhIdGM4SHdZaEVJZ0dCQ2xTUkl0Q1BrZEtKcElZRkJVVmVvaW1BaE9XQ012aWhleEV1UENwWm5CNEFzV1lTRFVsMGt5SlZMTm1ZZ2RYVnlKaU0vODlIL3JpWFJxTlF0cTdadVRjc1E3S2M3NldWTVFrNWRLcFpBcVpoTWZqWG4vSWZCZWZDd0RvWkcwTUowZ2swZ1pzQVlwaDBncWUwQ2Y0UTIwbTV4V1cxVGhUaTBGcEtFWDY0R1VpQUtDTHJZa3M5L1hIbkVFcnBnK282VGlReTJMM24zV01TaUYrOHZzVGo4ZFJ5RVNKQklOTGk5MG5PODUyczFkNVZGNWhHUUNndW5wZFBXMjYzNEU1QzdmN0ZyRXJEdnhaN1ZyV0JtSEpyaHBrdjBvd0RIdWZrQXNBVUhETjlkazNVODFSMEYwcDVOUkM1ZTR2dGFGN0I3UHVIY3kyTG5iNWtKVG5lZXB4YUZRcWJJWUpBQ0FRY0NWbHZNRG5jYzcyMXVvYnVnSUFYbi9JbUxQNVJqR2JwMEVtbk5veVFWTlY2eGZZd2dkMmVaWG5VOG9YQUVDN05sVUtXVU1qVTdZZUM0bFBLd0FBVEhMcFltMVJhYTRMVS9xNC8rb0dqMjBhNytuOTZGWkk3RjhIN3AyNjlkckRmZWdvSlFPbm53TFlqL1Q2L2VnOVo1OENBTVlQcnUyUG9WQXNCbkoyc2JXWG8vQlpGWHhjcFI2SkJQdndPZS9sdS9RWDc5SWlZak9GSWdtSmlIZnMwa3FDWWFYbHZMVHNJci9ISDZWUzRPMGIwYXVUaGJPOTlmOTZXM2V4TmNIaGNMMDZtVDk3bXhJYW1XcGpxWi9MWXJjMjFXbndKYnNJQktLNWdSUXBva1VobnlORnJWK2FEOEtTRDRMU0dERzNGbGF1T0FLUlprRml0Q0hTTFlsVTg1cm5OMWY0QXRIRFYwa1g3MGE5Zko5T3BSQVhUZTZ6YkdxLzZoclRjL2xDWmROZFV3Tk50MEdkNFd0clMvMWIrOVZwakRwaHFNdWdhSkR5bjI1UlB5MDhKbVBpbWt2RCtyVTdYOVhiUmhrOHZtNEdJV3A0RUpZSUFKQlBiWkZKUkxKU2E1TUtyckNrbkt2RHBNRTc2VHhXbWNlUllBQkFyNDRXOHNXM1o3Wk5Qbkh6MWJLcGxTdElvK0t5MlJWOGJRWlZnMHhJenZ3S081UXFKd05sMEtqa2k3dW1jTGdDOWExUXZ4OHFoVWdrVkxudDV2S0ZFa2tWSDU1SHI1TzBOV21tQnBwTXVnWk5nMVRFNWg2ODhnS3FidGk0RmRvN1NXcGFVQTJ6cnp4Vm5ZY1VvRlBKT0tVOEtvY3JlUE1wSy94OStyMFhDV2s1eGRCRnliVnZ1NWlrdkt6ODBoc1BZbTQ4aUNHVENQMjd0eG5ldjcxcnYzYktGYWM4dm1qditXZkhib1JMcFlCR0lWM2FQZFcrczZYS0FNeU50ZDUreXZaLyttbmt3QTZHdWd4WUdQdzRJdm5laXdRQXdLQmUxbkRhcTVpTWZSZENYNzVQaDQ4emRxMFkzcjI5V1ZFcFZ5eVdFSW1Fa2pKdWFHUXFBTURvdjF5Y3FhSG04YzBURmt4dzNIajRmbFJjemx3UG56NWRXKzFZNmxyNzJ0Zm1nRUFvRG5uMUdmYS9OZENoSDlrNGRuQnZXelc1OFlEUU9BMHlnVWpBOHdYaWMzY2lBUUI2T3ZWcE1icHY3U2psSjFDWEE5OXRPVmE1N0NJdHAyam93bE93UjVTVmhkN3NNYjJjSGF6NmRtMURwUkROaCt6VTBhU0ZlTHVYbHZGZXZFOTdIcFg2OUUzSzdqTlBkcDk1WXFCRHYzOTgvdkQrN2Y4OUgzcmk1aXNpQVMrV1lKMnNqT3NSSkFLQitMbEFpaFRSb3ZoYVZta1NpSXBJbXh4TVdNUXZlaWNzL1NqRjFEY0h4eEdwWmtSR2F4SzlOWkZtRG5BLy9lUHdTd0ZSMjA2RWxGY0lvSnZPM0xIMittcnYvQ3hOZEp3ZHJNc3IrRklBZ0ZUS29HbDBhR3UwYkdvL1dSMHBrNjR4eU42NllZT3NNZTBBaThwd09Od1BTMUNrNXhZbFpSUUNBRlM2UGNsVFdNS3huM29JaW1FeWljQVhmT3RldUt4cStTS0pSRkRJcjRaR3B2NXo3cG44Q0lHQW16VzZKNmdlQWdHdjBnKzVZVG15WVp5YmMyZjVrVmticjBOOUx1T0V6MnNvdWhUb1pHWGsvTi9YWS9qaTAzRlZlNHBXaDZ2NzZScm52TG0yUXBOT1NVZ3Z5R09WWlg4cFRVeG5KYVFWcEdRWFlkZzNxV3hockQxbGVMZDVZeDNnTi94OVFvNy8wMDhCeitKeVdXVlAzNlk4Zlp2eXAxZFE5L2FtSXdkMlhERzlQdzZIazBxbE54N0UvSDN1U1Q2ckhBQmcyMHIvMU5hSm5hMnJYVjg2YlVRUHY4ZWZZai9uOTU1MldHRlh4N1pHWXdaMUJBREVKT2JDR21NVFErYjZ1ZitiTXJ3YkhvOHZLcTNvT25FLzdPNHJGRW5nVjhXcFZ4Vy8wKzRkek80Zm4zL3hidFJPNzBldlAyUjZYWHB4YWZmVTJueDB6WVNpVW01QlVUa0E0SDhPMWtjM2pqUFFyYUVXNE84elQ2QlBtSXpCRHZYNXJVSW1FWlVUNEtTcXZ5VXNqYlY3ZGpCMzdtM3QycmRkVzNPOWMzZmUzbitaR0JxWkdwZFNJQkpqdHEzMEFRRGFtdFF4Z3pxTkdkUUpBQkNYOHVYaHE2VDQxQUw0ZUdpMFU4ZkE1L0ViRHo4QUFNaWFyeUlRaUJZTVVxU0lsZ05Qd0JkTEt0dHFJMFhhaElnck1ubGZ3OFVjRlhmUGxlQkpKSVlWV2JNZGlXbUR3Lys0TmljL2dIR0Q3UXFLT0VNY2JSUWExcXZocHRwbGxyOElHYmtseHZvTVZuR0ZZOWNhdW9DME10WFJZbERZSEQ2R1NhRWM3ZERXY05tVS92OXpzRkYvWVBzMmhyTFhkQ3FwZlZ1alRRc0dxK3hpMGd4cDE4WkFRWkVTQ1hqWHZ1MzJyQjRwODZRWk45aXVkeGZWK2NaNm9NV2c1QlN3eDYrNktEOUlJdUs3ZHpBYjBMM055SUVkRkpLS1BUcVk5K2hndm4ySmExUmM5cDBubndKQzR3cUtPTkdKZVoyc2pXR3VGWWZEeGFjVjVMUEtpUVQ4N3hNY052NCtXTmw2Ung2blhsWTM5czI0ZlBkZDFwY1NLQ3h4T0p5QkRyMTNGMHYzaVgzZ3NkM2FtNjJZM2w5UGl6WjNySU1zbGEyblRkZlZvaGF6ZVVLUmhFREF0VEhUWFRmWFdiWU1YZ1lPaDVzejFuNzRnUFlIcjd6WThQdmdodnJjZmd5bWhwcm5kdnoyTERKbDA0SWh5cWxzWlliM2IvL3FReVlCaHlNU0NUcE02djk2VzA4ZDBiMlJZaU1TQ1RmM3o1SnRGcFZ5cndTOWh3K0FCdlpzdTMycHE4TDhUdGJHOHY4N2h6ZU0xZEFnUEhpWk9OalJac0pRdTBZS0VvRkFOQjl3VXBYTnVSQ0luNUM4NHNMOWZwZGxtOU9kUi9Td1FzOVdmelNpc2tUZTE5ZHFMSXR3QkNxSmFVdldiRWRpdEcxdTZkQ1N1RjFOSGNLdmpsUXFUYzc4YXR1NlZoSlJJc0g0QXJGRWl0RXA1TnJiaEVxbFVneVRTcVhTWmxLY2xwcjlsY3NYdFRMUnFVMnpINUZJd2hlS0JVSXhYeWlTU29HQkRyMzJCc0wxWnVVZS8rd3ZwVllXZWphV0JuYTJ4dDNibTlYeW9oaUdoY2RrQkR5TCszT09zOHk5UmlxVjdyLzRmT3ovT2x0YjZ0ZDBndTlGS3BXS3hCSUNIdC9nTHJLSU9zSGppOG9xK0FBQUhVMnE4aUw4Sm9IRXRHRlkxcTNQcXF6N2k2YlZQTlQ5QllGb1dKckY3d1VFb2tGZ1YxU3g0a1E1MGgrS0ZCT1dmdVI5ZllVSmk2dVpnU014ckRSMHU1T1lOcUNPZmNrUnZ3NDRISzZXY2hTdXA2MlRJNHZzRWdSQ00vb0dXbG5VUVppUlNBUVNpZkJqMmdMSk9MUitiUDBPeE9QeEEzcTBIZENqcmZ3Z0RvZjdZODZnQmdxdEJuQTRYRFBSUDc4NFZBcXBzU3V4RVFqRVR3MzZUWTFvT1pSeXl1VTNEYldRczlFUFFzaU81eFU4eFVSc2xYdnhKRTBOblc0YU90MmJXNE5RQkFLQlFDQVFDRVNUZ3hRcG91VlFXbEdwU0tsa0RRMFNlaUxiNkloNStkeTgrOVYxY3lGUVRDZ0dmY2lhSFg1NFhBZ0VBb0ZBSUJDSW53T2tTQkV0QjNsRnFrVlgzV1lEMFZCSXhlWGNMMCtFN0RpVmU0bU1ObFQ5dmtTNjZ2YjBDQVFDZ1VBZ0VBZ0VCQ2xTUk10QnZvNVVpNDRXaURZZVVuN1JXMTVCS0pDS2xYYmh5Rm9kS1FiOUNScU43bG1DUUNBUUNBUUNnV2dCSUVXS2FEbkkxNUZxSTBYYU9FZ0V4Ulc1ZDFWYTZaS1kxalJqRnp3WkdVb2hFQWdFQW9GQUlHb0xVcVNJbGtOSmhid2lSYXQyR3h3cC8yc0VqL1VjU0NVS08vQmtQWnJwY0JLOWhoNlNDQVFDZ1VBZ0VBaUVBa2lSSWxvSVhBRmZMS2xjUklycVNCc1dpYUNvSXNkZjJjRUlSNkJUalp3MGRMcWhoaTRJQkFLQlFDQVFpSHFBRkNtaWhTQnZhNFJXN1RZc1FuWjhSVzZBY21xVXJOMkZidUlLOEhWdUNJbEFJQkFJQkFLQlFFQ1FJa1cwRUJRVUtYSTJhaUNrM1B3UVFYR1V3aWlPeUtDYmpTRXgyalJSVkFnRUFvRkFJQkNJRmdKU3BJZ1dBcHZEa2Q5RXEzYS9IMHhjVVpGOVc4ek5WaGhIcVZFRUFvRkFJQkFJUkVPQkZDbWloU0NmSXlVUmlGU3lScE9HODlNajV1VnpzbTVLeFZWMFBzQ1I2T1pqeVpxMlRSWldZNE1qS0M5T1JpQVFDRVJMQTBkbzZnZ1FDRVFsU0pFaVdnanlpbFNiZ1JLazM0V0lrOGJKdXFtZ3pmQmtQWWJsWklLR2J0UEYxZWpnOEJTcHBLS3BvMEFnRUFoRTQ0SW5vZnNFQktJWmdSUXBvb1VncjBoUkVlbjNJQ3hMck1qMkEwQXFQMGpTYkU4M0c0UERrNW91cmg4Qm5xd2w0U0ZGaWtBZ0VDMGNJc1c0cVVOQUlCQ1Y0SnM2QUFTaVlaQ3ZJMFhOU091Tm9EUzJJdnQyRlRtS3c5Tk1YQmtXRTFxOEhBVUFFQ2xHVFIwQ0FvRkFJQm9kWXZOcm9KMlJrZUh2NzUrZW5xNjhLeTB0emQvZnY2Q2dvTEZqK1BMbHk2RkRoejUrL0NnL1dGeGNmT2pRb2Fnb1JZL0R1bEphV3ZyMTYxZjVrYkt5c3VMaTR1ODhyVW9rRXNVQ25FK2ZQcjE5K3hiRE1JWHhqSXlNa0pBUVRsVXZFc1NQQitWSUVTMkVvdkpTMld1VUk2MGYvS0lvM3BlSFZZYndaR2FyS1VTYVJaUEY5R01oTWEwRUpkRk5IUVVDZ1VBZ0doRThXUmRQMG1ycUtCUlpzV0pGVkZSVVRFeU04cTVGaXhZbEppYkd4OGMzZGd4WldWa2VIaDRNQnNQT3prNDIrUFhyVnc4UGoyM2J0dlhxMWV0N1RyNXMyYkxvNk9pNHVEalppTGUzdDZlbjU0Y1BIMXExVXZlQW9MaTRPRE16VXl3V1N5UVNpVVFpRW9sNFBCNmZ6K2R5dVR3ZWo4UGhsSmFXbHBhV3N0bnM0dUxpZ29LQ2dvSUNOcHNkSHg5dmJGeVpDZi83Nzc4REF3TWpJaUk2ZHV3b2YvSno1ODRkUEhqdzZ0V3JvMGVQcmk2QVY2OWVMVjY4dURidmNjT0dEVk9tVEtuTlRJUUNTSkVpV2dKY0FSK1RWcWIxVUk2MEhnaUszeXZJVVJ5QnltdzlnMEF4YkxxZ2ZqUWtaanM4U1FzVHNaczZFQVFDZ1VBMEZoVGRuazBkZ2lJaElTR2hvYUg5K3ZWNzhPQ0IvSGozN3QxWkxGWkVSRVRmdm4xdjM3NHR2MHRIUjJmTW1ERUFnSUtDZ2gwN2R0VDFpb2NPSFNJU2Y0UUtTRTFOTFNnb2NIUjBWTjUxOWVyVi92MzdxNWVqQUlBN2QrNnNYcjFhelFRR2c2SDVINmFtcHUzYXRkUFUxTXpOelpVcDBwS1NrcENRa0FFREJpaklVUUJBWUdDZ3JxNnVxNnVybXZOWFZGU2twNmY3K2ZucDZxcXowaGcyYkJpYmplNGY2Z2xTcElpV0FHcEcrcDBJeXhLNStWWCtDdUtJVEdickdTM2J4MGdsVk1PQkZibUJUUjBGQW9GQUlCb0ZQRmxIbzVrcDB1TGk0bFdyVm1scGFXVmxaVzNhdEVsTHF6Si9PMy8rL0d2WHJsRW9sT3pzN0MxYnRqQVlsYmMzTmpZMlVKR3kyZXpMbHkvWDlhTDc5Ky9uOC9tVEprMlNIeXd2THdjQUhEMTYxTmZYVnpiSTQvRUFBT2ZQbjMvMDZKSDg1QnMzYnNpSFdoMjNidDNhdjMrLzhwTGowTkRRMU5UVTVjdVg1K2JtcWp6UTFOUVVoOFBKTnZmdDI5ZTllM2NLaFVLaFVEUTBOT0MvVUNoT21USkZXV3BDdUZ5dVVDaThjdVdLUUNDWVBuMTZhZW0zOVhSTUpwTkFJTHg1OHlZMU5YWGl4SW41K2ZrS0IxcGFXc3BmSFg0NEJJSTZpMmFwVktwbUwwSTlTSkVpV2dLS2lwU0djcVIxUU1SSnE4ajJreC9Cay9XWXJhZi9tbGFFWkcwN0VTZGR5UDdVMUlFZ0VBZ0VvdUdobTQxcVZxMWZoRUxockZtenlzdkx3OExDcmwrLzd1M3Q3ZS92YjJOakEvZk9temN2S1NucDl1M2JKaVltZ3djUFBubnk1UERod3hYTzBMcDE2M29VZVdwb2FJakY0Z1o2RStySXlzcXl0cmJHNHhXZGE0NGRPd1lBV0xWcVZYVUhGaGNYeTJkeDdlenM3TzN0RmViazVPUWNQSGl3UjQ4ZTFTblNoUXNYQmdRRXdOZUxGaTJTalQ5Ky9OakJ3ZUhTcFVzQUFGOWZYM2tGRGlrc0xOVFFxTkpIOE15Wk0yU3l1azdzSXBGSXpWNkVlbjRPUlNvdVo1ZWxKSEN6MDRRbFJjS3lVa3pBYStxSUVNMExOcGN6aUYxWlIxcFNYRkNHYjBaL2I1b3pVa3dnNFJWQUt5TWNpVWd6WTlMTWpmUjdULzQxNVNnQUFBQWMzWHkwVkNvV2xTVTJkU1FJQkFLQmFFZ29CdjJKTk11bWpxSUtjK2ZPRFFzTHUzYnRXcXRXcmR6ZDNYMThmQ1pPbkJnWkdVa21rd1VDQVovUFg3WnMyZENoUXdFQUkwYU1tRE5uVGxSVWxJVkZGWE1ITXBsc2ExdWZQdUVNQmtOaGtmRGJ0MitIREJteWJObXkzMy8vWFRiNCtmUG5YcjE2elowN2Q4MmFOZlc0U2x4Y1hFSkNnckd4TVovUHh6RE0yTmpZME5EdzZ0V3JEeDgrM0xwMWE3ZHUzY2FORzdka3laTHg0OGR2M0xpeHRMVDArUEhqKy9mdmYvYnNtZktpNGhNblRpaFlFOEhhMm9jUEh5b25XbDFjWEtDd0p4QUlHelpza0kxSFJVVUZCd2NEQUZnczFzMmJOM3YwNkRGMTZsVDVBNzI5dlpPVGs1WEY1NFlORzlTdjJoMDBhRkFkUHh0RUpjMWFrVXI0dktLM0x3ckNRaW95VXBvNkZrU3pCZ2VBZ2R4bVJUbGF4MTlQS2pKS0Fjak85Sm1yMWJHYnlSQTM3YzQ5bWpxaUpnSFBzSmpBTDN6Slk3MW82a2dRQ0FRQzBUQlFEUHBURFoyYU9ncEZKa3lZMExkdjMvVDBkSmd6SERSb1VIbDUrZW5UcCtIZXZuMzdpc1ZpdUt0ang0NEZCUVVCQVFGNmVuby9pMzBPajhlTGk0dHpjM1ByMjdmdnBVdVhjbkp5Tm03Y1NLUFJkdTdjYVc1dXZtTEZDaWdwbloyZEhSd2NoRUtoalkyTmc0TURsVXFsMCtuS1o5dXdZWU95V1M2c1IxVWVOREl5a2luU2Rldld5Y1pQblRvRkZlbVJJMGNFQXNIT25Uc0hEQmdnZjJCUVVGQjZlcnJDa2wzNDdFQTUweXNQbjgrdnhVZUNVRTB6VmFTQ3dpLzVUNE5ZWVk5Uk9oU0JhQkxZOFRIcytCak5kbmF0SnN5aHQ3WnU2bkNhQUlyQkFCTFRsbHZ3Vk14SmErcFlFQWdFQWxGLzhHUmRtdkVRRXRPbXFRTlJ3Zmp4NDVPVGs1VkZrYXlBazBxbHl1OEtEdzl2MTY1ZEl5bFNlM3Q3Rm90RklsVnA5bVpqWTVPWGw2ZXdoTFdXaEllSEM0WENwVXVYT2pnNHZIejVzclMwMU4zZFBTUWtKRGc0K01DQkF5UVNLVFkyRmdEUXBVc1hBRUJlWGw2ZlBuMWc4U2VUcVdLaGxxd0tWRVpRVU5DMGFkTXVYYm8wZHV6WU9nV1dsWlYxOHVUSkFRTUdLSHp5c0hNTWZMTWxKU1dGaFlVQWdGYXRXdFYrWGZUbno1OEJBTnJhMm9hR3Y1QXg1UGZUSEJXcG1GT2VmTzRBSnhVdG1VTWdtcGl5cEk4ZmQ2ODFIVGJld20wNmp0QWNmMTAwS2dTS0ViUFZWS21FSzJRbkNNc1NNR0Vwc3VGRklCQ0k1ZytPUU1lVHRRa2tUYnlHSG9uUnRwbjNNTE94c2ZueTVZdnlPRXlRdm4zN1ZuNXcrUERoUlVWRkRYajFvMGVQS3Z2NnFJRkdvMjNhdEttV2svMzgvSmhNWnZmdTNlVUhIejkrM0xGanh6bHo1Z0FBM3J4NVkyNXVibUppVWxwYXltS3gyclZyQndEZ2NEanlIazZOQVI2UEh6VnExSm8xYTVLVGsyVlZ1eEN4V0F5WDdQcjYrbnA0ZU5Udi9QUG16ZHU5ZTNjREJmdEwwT3h1TWNVVjVRa0h0MVJrb2FRRUF0RmN5QXYySzB2NjFHN0pCcExXTDJlOUN3REFFV2dhdWoyYm16Y2pBb0ZBSUZvTTRlSGhKU1VsQ29ObFpXVVloc0Y4cVF5VmNwVFA1MWZuV0t1UzFxMWJ5MnhqL2YzOVAzMnFOUE1UQ29WaXNaaEtwU292VzRWcFd6TXpzOW9yVW1kblp6S1pySkIwM2J0M0wvU3R4VERzNGNPSHNQTktRa0lDWEprTVhXMlZjNlF3bmx1M2JxV25wOHNHazVLU0FBQjM3OTZGbVVrSWs4bXNzWDJvdWJuNStmUG5MMTY4dUdMRml1dlhyNDhZTVVLMlN5UVNRVVc2WU1HQ0JRc1dRSVZjeTdZdWREcGRXMXU3TmpNUkNqUXpSU3JGVXM1NklUbUtRRFEzT09tZjQ3MjIyRzNhanlmWFo5ME9Bb0ZBSUJDSTZwZzFheFpjSUtyTXRHblRGRWJhdDIrdk1CSWRIYTIrbzZZQ0NRa0pabVptOFBYang0L2xkNjFkdS9iMDZkT3hzYkZHUmtiS0J6bzVPY0cxeExWazBxUko4ZzFtQkFMQmtTTkgvUHo4bmp4NUFnQjQ5T2hSUVVIQjZOR2pBUUN2WHIwaUVvbHcrVzU1ZWJuODFhRW5NRFE2dW5idDJwTW5UMmcwbW13dmpVWjc4T0NCektLSnorY2JHUm5KSzFLeFdDemZyelU2T2xyMmV2VG8wZi84ODgvOCtmT2ZQSG5Tb1VNSE9DZ1NpUlNXS0o4OWU5YkR3MFArb2hpRzhmbDhEUTBOK1g0d1BCNXYvdno1Ky9mdnIvM25nNURSdkJScDFwM0xwWi9lTjNVVUNBUkNCYno4N1BTcko2M21ybXpxUUJBSUJBS0JhRG5rNWVVVkZoWjZlbnBPbno1ZGZuekVpQkZpc1Rna0pFUitjT3ZXcmNxYTBORFFjT2JNbWJXL29yeTRxaE1jRGtkSFI2ZXVSNVdWbFFVR0JuNzQ4SUhGWW0zYXRNbkt5b3JOWm10cmErL1pzOGZTMG5MSWtDRUFnR2ZQbm5YdjNoMEdwcEFqRlFnRXNGME4zTFN3c0lpTGk2dnVXcE1tVFlLMXFUSXdERHQrL0xoc1U3NUhpNjZ1N29VTEY0WU5Help0MnJRWEwxN0Fpd29FQXVXaVdVMU56WnljSE5sbWJHeHMvLzc5L2Z6ODVNdFErL2J0VzlkUEJpR2pHU2xTQ2EraTRIbHdVMGVCUUNDcXBmRDFVOE1CUTVuV3FydCtJUkFJQkFLQnFDc3hNVEVBZ0hIanh1bnA2Y21QRXdnRXFWU3FNSGowNkZIbE0xaFpXVUUvM3NhR3pXYTNidDI2OXZNaklpSU9IejRjRWhJaUZBcWgzNCtQancrMEx6cCsvUGk3ZCs5OGZId0lCQUtMeFFvTEM5dTRjYVBzS3ZLS0ZLNlkxZExTVWo3L3MyZlB4bzBiZCtuU3BURmp4bFFYQTVsTWxpL1RQWFhxMUo5Ly9pbmJkSEJ3K09PUFAvYnMyYk55NWNwejU4NUJ5YXFzMk12S3lzek56V1diRW9rRXFsLzVGalhsNWVYd3JTSHFRVE5TcEt6d0p4SWV0Nm1qUUNBUTZzajJ2OUx4RDFTc2owQWdFQWhFd3dEMWtyMjl2Y0k0eklVYUd4c3JIMkpoWVJFWkdmbWpBdnlHVkNvdExpNnVVNTFrWkdSa1VGQ1FvNlBqekprei9mMzlFeE1Ub1dZTEN3dmJzbVdMbTV2YjhPSERvY3pHTUd6Y3VISHdYUXVGUWsxTlRkbEpXQ3dXQUVCZlgxLzUvQUtCQU1Nd2xTV3Z0ZWZQUC84TUNnckt6OCtIamtvOEhrL2hLUURNa1NZbVZscXV4c1hGRFIwNjlOS2xTL0o1VVpqc1JkU1BacU5JcFZMV3k1QmF6RU1nRUUxSmVXcWlxSnhOWXFwNFZJbEFJQkFJQktLdTJOdmI3OXk1VTM3a3lwVXIwTFBIME5CdytmTGxDdk85dmIzbFUzTS9qSUtDQXJGWXJLelcxREJxMUNnWEZ4Zm9vUHZ3NFVNNEdCa1pPWFhxVkhOemN5OHZMd0JBZm42K3Q3ZjM2Tkdqb2VjdGJQRWlyMGd6TXpQMTlmVlZyalNHazFXMmlxazlKQkxwenAwN0JnWUdzTjBvbDh1bFVDZ0tjemdjam53YWxzdmxBZ0EyYnR3b0gyZDZlbnEvZnYyK0o1SmZtZWFpU0xrNTZiejg3S2FPQW9GQTFJQlVJaW1PZm0wMGNGaFRCNEpBSUJBSVJFdkF6czdPenM0T3ZwWklKQnMyYkVoS1NwbzRjV0o4ZkR5R1lTdFhLdG8zWEw1OFdWNEkvVEFDQWdJQUFGQmUxcEkyYmRvb0R4NDllcFJDb2ZqNyt4c1lHRWlsVW5kM2Q0RkFJUFB2TFM0dVZsaWpHeGNYcDJ6bUJFbE9UZ1lBeUZ5YTZvMjhrUktIdzFGV3Z4UUtSWDZ0YjJabTVycDE2NlpPblFyTmdTSHIxcTM3empCK1pacUxJaTJPZnRQVUlTQVFpRnJCU1UxQ2loU0JRQ0FRaUlZbFBqNSt5WklsNzkrL0h6Tm1qTGUzOThDQkF6RU1VNWlEWVZoK2ZyNUNDODFHSWlBZzRNQ0JBOGJHeG5RNm5jVmloWWFHTXBuTVljTys5d2JnMkxGamVYbDVzQjUxNjlhdG9hR2htemR2bGtrN3VFWlg1cCtVbkp4Y1dGZ284M3pxMHFXTExFbkw1L045ZlgyaEJkU2lSWXZtelp1bm82TmpaMmYzUGIxTVMwdExKUktKVEpHV2w1Y1hGeGYzNzkvLzNMbHo4dUlUWmxOYnRXb2xQM2pnd0FFR2c1R1ptYW10cmEyeTZoV2hodWFpU0hsZmNtb3hDNEZBTkQwVjJhZy9Fd0tCUUNBUURVWktTb3FYbDllTkd6ZWtVdW1PSFR0V3Jsd3BYeHVaazVOejZ0UXBHbzFHSXBIZXZYdFhYbDdlcytlM0Z0bVBIajI2ZVBGaS9TNDZmLzc4UVlNR3FabGdaV1dWbloyZGtKQWdGQXFaVE9iQWdRTTlQRHkrUHlISllEQnNiVzBCQUh2MjdEbDQ4T0NRSVVQV3JsMHIyd3U3MGNpVUhrek1PanM3dzgzdDI3ZkRGN201dVFzWExreFBUMSszYnQzNzkrKzNiOS8rNzcvL3pwZ3hZL255NWExYXRaSy9uRkFvbEsvRmxmZmFWZWJSbzBkUWFzTE5PM2Z1cU14OHdpY0ZpeGN2bHUvK0ltUDkrdldyVnEycXkwZUNhRGFLbEp1YjJkUWhJQkNJV2lGaUszYnhSaUFRQ0FRQ1VWZWtVdW1WSzFkOGZIeGV2bndwbFVxZG5KeDI3ZG9GZTNMS282MnRmZmp3WWFsVUNyTnpMaTR1N3U3dWNGZGFXaHJVYlBWZzZOQ2g2aWQwNnRRcEpTV2xmaWRYajBBZ1dMVnExZFdyVngwZEhhOWN1YkppeFFvK244OWdNUEx6ODRPRGd6dDM3Z3dWcVZBb1BIdjJyS0dob2F6SmlrQWdDQThQOS9YMXZYbnpwa1FpMmIxNzk3Smx5NkJmOGQ2OWU3Mjl2YytlUFR0NTh1UzFhOWRDMFFzL3NkOSsrMDEyNllTRWhJaUlDTm5tamgwN1dDd1c3Q3o2OWV0WCtHSENQSEJwYWVuZ3dZUGZ2WHVuSEg5aVl1SzRjZU84dmIwZEhCeFV2c0hpNG1KZFhkMkcvdGhhTXMxRmthSWlVZ1RpWjBITXEyanFFQkFJQkFLQitPbkI0WEErUGo1aFlXR3VycTd1N3U2REJ3OVdPWTNCWU9UbTVtSVlobUVZblU0bmtVaXlYZlBtelZQb1lscDdsUDE3ZmhqUjBkSFhyMTkzYzNNN2VmSWtqVVlyTFMwTkRBd0VBRkNwVkdkblp5OHZMN2dzOXN5Wk16azVPUjRlSGdLQllQMzY5Ykd4c2RIUjBRS0JBSS9Ianh3NWN1UEdqWjA2ZFlJbjdOYXQyN1ZyMTJKalk3ZHYzMzc5K3ZVYk4vN1AzbjNITjFXdmZ3RC9aby91dlNrRkNtV1dXV2paVy9ZU1FSa0NvZ3dGUmYxZHZTRGd3Q3N1WkRnUVZPQ3laSSt5aDZ5eWQxa2RkTytWSmsyemszTitmeHh1U0pNMERiU1FFajd2MS8zam5PZDh6emxQb25oNThsMS96NTgvLzVOUFBpR0VjTG5jRlN0V0dGLzkrKysvbTFhazJkbloyN2R2TjU3NitQZ3NXTENBV1VGMzhlTEY2OWF0cy9FcDNuenp6ZW91alI0OWV2MzY5Ylgrbmw0aUxPWVhGOGVpZE5xM1habXBBQUFnQUVsRVFWUXI3NDUxZEJZQVlLOHVhL1k1T2dVQUFJRG5weUx0VDRPNmtCRGkzbmdhUnhoVVY0L055c3JpOFhqQndjR1dsK0xpNHZSNi9aVXJWK3JxWGZiNDZLT1AxcTVkbTVxYWFycllUNTJZT0hIaXpaczM3OTI3eDV4ZXVYS2xVNmRPeHNISk5FM3JkRG9lajJjNlhGa3FsYzZhTmV1UFAvNXdjWEdaT25YcXhZc1hPM1hxMUx0Mzd5RkRodGhJNy96NTgxOSsrZVhTcFV2YnRXdFhWRlNrVkNxdExyQmtwTlBwVkNxVlJxUGhjRGpvMkhTVWVsR1JFa0l1dlRQQzBTa0FnTDFRa1FJQXdFdmxHVldrWUNlYXBtdTU3eWpVWjJ4SEp3QUFBQUFBQUZBdGxLUE9EUlVwQUFBQUFBQUFPQVlxVWdBQUFBQUFBSEFNVktRQUFBQUFBQURnR0toSUFRQUFBQUFBd0RGUWtRSUFBQUFBQUlCam9DSUZBQUFBQUFBQXgwQkZDZ0FBQUFBQUFJNkJpaFFBQUFBQXdCWVdSOEFjMEFhTm8zTUJjRGFvU0FFQUFBQUFiR0h6UEpnRFNsZmg2RndBbkEwcVVnQUFBQUFBV3poOFQrWkFWNW5oNkZ3QW5BMHFVZ0FBQUFBQVc3Z3VEWmtEcmV3dWJWQTZPaDBBcDRLS0ZBQUFBQURBRnE0NGpNMzNabzRyYy9ZNE9oMEFwOEoxZEFJdktoYVgxL2p0anhTWnFRV0hkejNURjdINWZHRkFxS29naDlicjdMeUY3K1VyQ2dvempSaTA2c3FIRDJxVEJ0ZkZ6Yk5OUjlPSVhsRXBUYnhxejcwdWpacUtBa0pNSTVVUGs5UWxCYlhKQndBQUFPQjVFdm4zVk9UdUlZVG9GWm5Ld3VQaXdQNk96Z2pBU2FBaWZScHNnU2h5OXFkdVRWdDV0dW5rR3RFc2ZkMEtnMHJ4ak43bDBhSjk0eG4vUnloS1hWS2d5czlSNVdkTHJpYW9pL0pzM0JMeDVudHV6VnFiUm5KMmI2aGxSUm95Ykx4ZnoxZE1JM243dDloVGtiSTRuTVp2Zjh6MzlIa2NvcWpFQlROcmt3d0FBQURBYzhiM2FLR1YzZFBKVXdnaG1ySXJsTFpjRk5DSEkvQjFkRjRBTHp4VXBFK01LM2FOZk84emw0aEk1dFNqZFlmbW55eE5XLzJ0cWpEM1diek92V1ZiUWdoaHM0VUJJY0tBRUs5MlhXelhnYTVOb3N6S1VXVnVadEhKQTdYSlFSZ1E0dHV0eWcrQmVvVzg2SjlEOXR6ckU5T3pTamxLaVBUT05hMjByRGI1T0FxTHkvVnVIMmQvZTJWdXBpby9temtXaDRTN05HcG0vNzJLekZSbER0Wk9BQUFBcUVkY1FvYklVckpwU2swSTBjbFRkZkpVamlpSXcvZGg4endJeS9wVU9EWkhTQm5VenoxVGVERUlQRnNaUjRPL3pGQ1JQaGtXaDlQMGc4L0ZZUkdtUVdGQWNOUy92a24vYTduczduVWI5L3JFOUtDMG12SmJsNS9valI0dDI1bWU2bVFTWlhaNjlmbXhRa2RPcWhLaDZheS8xeENLZXFLWG1ta3dmanFMd3pHTktESWZlcmJ1WU9PV3lvY1B0Tkl5RnBjYlBQUTFzMHZhOGpMdmp0MXMzRXZyOWVXM0x0VW00V2VFSXhSRlRIM2Yvdlo1OFZ1TkZhbHJzMVlOeGs2ei85N2N2WnRRa1FJQUFOUXJMSTdZcmRGVVJlNXVnN3FJaVJoVUJRYVZyWWxJSEZHUTdRYndNdU9LZ2xDUm9pSjlZclRCa0xkM2M2UHA4emdpRjlNNFJ5U09uUDFwOXZhL2lrOGZ0bm9qMThXdHdianBITEdMTWkrcjhNaHV5ZlVMaEs2NVNoUUZOK0I3VlJrTklyMWpxK2oxN3ozWXRYRlUxWXpweHRNL3F2RkZoQkI1OHQyTTlTc3Q0d0g5aHJsSHRURUxlclJzWjFZcW0wbGI4NFAyNXNYQS9pUDQzbjdtU2ZZYTVOOXJrSTE3RFNwRi9heElBUUFBNENYSEVYaTdONTZ1S2IraGtkdzBxQXZ0dUlQMUhMSUNlS0doSW4xaXN2czNrNzZiMzJUMnZ3VitnVlV1c05nTnhrMFgrZ1ZsNzF4SGFOcnNydUNoNHpoaUYyYjBacU8zNWdVUEhWZDRiRy9aNWRPMHdXRGpYWlpWbjZ6NmlsVGdHeEE2L0EzektKdHRObWkyT2x3M2Q4dWd1RUdqMEJFVDdibmRrakFnT0dqUXEwOTNMd0FBQUVDOUpmQnFML0JxYjlDVVVwcFN5cUNrOVVxNm1wNEdOa2RJdVRaKzdnbkNpNEVqc090djZVNFBGZW5UVUJYbVB2aCtmdVRzK1M0Tm01aGQ4dTh6aE9mbGsvN1hjdE9sY1lVQndYN2RCNWcyRXdZRWg0NmVKTDE5UmErUTIzaVJSNnNxSTJNcG5iWWlLZEZxU3phUDMranRqOWtDNFZOOUlPc0VQdjZScytlenVFL3pMd21MdzRsNGN5NmJ4Ni9EZkFBQUFBRHFENDdBRnlzYkFkUWVLdEtucEpmTGtuOWEySGo2eHg0VzB5bTkyblZwTm5kUjZtOUxqUXZ3aG82ZWJEWVBreENTdDMrcjdYS1U1KzdwRnRuY05GTHg0TFpIcXc3Q3dHQmpwUERvSHFhWE5YemlMSmNHaldyOXNSN2p1cmhGdnZjWno4UExOR2hRS2JYbHBjeXh3TWVQTFJDWkJZMENCNHcwbTIxTGFGcFZrRU1JWVF1RUFoOS9KcWFUbFZ0K0NaUktWWWNmcE42aXRCclR2dlM2L1RVQkFBQUFBT0NGZ0lyMDZWRmFiZXJxcFJHVDMvWHAzTXZza2t0RVU1ZUdUU29lM0NhRU1KdkVtRFZRNW1TVW5EdHUrL2xlN1dQTjFtMHJ2MzdCSjZhN1ozU01NVkowOGdCdE1BUU9HT2tUMDhQc2R0djdsN0xZSE1LdThuQktxelVlOHp5OEl1Y3NGQVpXMlVTVTF1dFNmdjVLa1o1Q1dPemdJV09EQno4YWtjdm04NHVPN3krOWRNclkwaWVtUjhTVXVXWnZMRDUxS0h2SFg4TEFrQ1l6UGpISmc1V3hZWld0dFpycXQ1emRHNHFPNzJlT09TS1hkc3YrYS8rOWR4ZlBNYTQ1L0tUM0FnQUFBQUE0QjFTazl2SnMzVEZzM0Z1bUVXWFd3N1MxUDJhc1gyVlFLUHo3RERIR0tZMzY0ZXB2bWVHMUxDNjNRZFc3R05uYi82eHhaU1B2RGxVV3BLVjAydkxiVjczYXg1bzE4NHZyR3pwcUVyR1FkMkJiNGRFOVZwOHM4UEZ2OXVHWHBtc08wWHA5d2NIdHpMSFFMeWh5N2tLQmI0RFpYVmxiZmxla3B6QzlvMzdkK2htclpSYUgyL0ROOS9pKy92a0h0akVSejdZeGhGVmxIcjhxUHlkbnowYm0xWHp2eCtOYmVPNmVVUjkrbGZiSE10dkxGQU1BQUFBQWdGT3l2blVTV0dMR21wcitqK2YrYUxIbTdCMS9GUnpleFJ3YmxJcmtsVjhZWjN1R0RwOGdDbTVnOXFpUzh5Y3FIejZ3L1RxK3A0OXI0eXJiVjhydVhxYzA1c05admR2SGhVK2NhZlVKb1NNbk5uanRMYlBLa0JBaURtdlU3T01sWmt2ZzV1N2JwTXpOWkk3ZFc3YTFMRWZ6RC94ZGV2RlJMNmltdENqcCt3V2FraXJyeXdVUGVjMnJiV2ZtT0czTkQrbC8vS2lya0RLbmxFYVYvdWN5cHM5V2R1OW04aytMOUpXUFIrcXlCVUtQNXRHMnZ3MEFBQUFBQUhCS3FFanJSdDcrTFhueFczVnlXZkpQaTVpT1JFS0lhNVBtQWYyR21yWFV5U1M1dTJvZW4rblZNYzZzbUpSY1BXL1pMSGpvdU9wMlpHWTJnNGw4ZDRIcFdydCtjWDJqUGw1aXR2cHU2Y1YvaWs3RUcwK0xUeDh1L3VlZ2FZT0NRenZ6RCs0d2pXaktpcE9YTFZRWDVqR25sRWFWL3NlUHBsdXRTcTVmdVBmbEI1THI1d2xOcC8rMXdyZ3RKN09YYWNyeXhYcTVqSmxMbWJGdVJmYU92MnI2UGdBQUFBQUF3QWxoMUs0NXZwZXZRYVV3cUo5NGNaMkNRenVMVHgwMnJtYkVGZ2dqSnI5bldTNW1iVjFyYkdPRFg5ZitaaEhadlJ1V3paSitXQkQyMmpSajUyVEoyYU0rWFhxeCtRSmpBNCtXN1ZvdVdwNjdhME5GVW1MWXVMYzhXM2UwZkd6VzV0L05ndGs3MTNFOXZMdzd4REhUUjEwYU5XMzYvbUxMdDFPNlIxTlB0VEtwYjdmK3Z0M01jeWFFYUtWbC9yMEgrL2NlYkJiWEt4VmNOdzlkaGRRbnRyZFBiRzhtbVBiN2QwL3h6UU1BQUFBQXdBc0tGYW01a0pFVGZEcDFWeFhsS1RKU0ZWbXBpc3lIeXV4MHkvMUZyVEl0TmNOZW5XSytZU2toa3V2bnBiZXYxUGdjdDJhdHpWWVZJb1JRMWxZcTBpc3IwMzcvTG5qSXVPQWhZL01PL0Yxd2FHZjV6VXVSNzg1bmNYbkdOaHlST0h6aUxFSlRsdVd4N083MWg3OS9SeHYwNXMrbDZZejFLM2h1N3BxeVl0L1lQdTVSYld3bkxQUVBFdm9IVlhlVjcxWHR3dWdDM3dEVEVjSlB0OU1NQUFBQUFBQzhvRkFBbUJNRmhSRVdTeFFZS2dvTTlZM3RUUnYwTjk2ZllLVm1zOG1qZFFjL2l3NURiWGxwMWhiejNraXIvSHNPZktMWDVSL2NKazI4cXN4Sko0UlVKQ1Vtci95eXljeFB1R0xYS28wc3l0R1NjOGV5L2w1TEtPc0xMTkY2ZmZMeUwwUkJvYjZ4Zlo0b0dRQUFBQUFBQUR0aEhtbFZMTFpaNTZRcVArZEp5MUZoWUVpanFlK2JSMmtxWS8wcWc3TG04Ym84RHkvUE5qRTFOalBEbEtNTVE2VmNhaktsMHlwZGhWU1preUgwcTdaamt4QlM0MnJBQUFBQUFBQUF0WUUrMGlxRS9vRnNIdDgwWWx5QjFrNWNzV3VUV2YvbWlGek00b1hIOXNsVDdqTEhiazFidVRacVduQmt0OVVuK0hVZnlPSnduakJ4d25WeGM0bG82dEdpclVmckRwWXI1VnJpdVh1R3Z6R0RXV21wTWoxWlhaQ25Mc3BURmVlcGNyT3JiR1JLMDdiM05UVmpPbHI0MFFPcXY1M0Y0Vm91QlF3QUFBQUFBQzhQVktSVmlJTER6U0txdkNlcFNObnN4dTk4YkRtanNqSXRLUzkrSzVzdjhPbmMwNy9YWUZGd0dDR2tJdm1PSWlQVnJDVkhKQTdvWTc0SWtBMStQUWFJUXlOY0drYmFtTVpwRzgvRDI2dGRMR2xIQ0NHRXB1OHNuSzBwS3paZVZSWGtYSjh6M3M1SDhUMTkybnl6eGpTaXI1VGYrcjhwMWJWdjllWFBOWFRTQWdBQUFBQ0FVME5GV29WTFJLUlpSSm56QkJWcCtHdlQzWnExTmd2cVpPVnBhMy8wYkJQVGNOSXMwNzdUMEpFVGszOHlYOEEyb005UXkvNVZHMEtHakdNTGhEVTJvM1JhZzFyRmMvT3czVXllZXMrMEhIVTRGb2ZyeUxXT2FKclNhdGdDVWNTYjd4cnpNV3ZpMDdtWGEwVFQ2cTU2ZCtncURtM0lIQXQ4elplNUNwOHd3N2hZc1pWN08zVjNDVy9NSE12dVhEZHVCZ3NBQUFBQTRFeFFrVmJoRWw2MUlxVnBaWGFhbmZmNjlYekZ6MkpGSXRwZ1NQdmpSNTFNb3NyTjVBaEZwcGZjbXJaeWoycFRrWlJvakhDRUl2OCtRNTRvNFlKamUwS0d2VzZqZ2I1U1huem1TUEhwUXdhVjBydERuSCt2d1paVnQxSHBCU3RsajMrdlFhTC9sVlcybWU0NncrQUloZUVUWjFYWG51ZGFRNFVjTW14ODRNQlI5cno2V1dBNmVOazhybGU3Mk9yYWlFUEN4U0htL2VwR291QUdvdUFHMVYzMWFOWEJ4dHRObjZ3cmx4Q0NpaFFBQUFBQW5CQXFVaE1zdGt0NEk5T0FxaURYenUweGZlUDZobytiYmhuUDJibXU4dUVEUW9pNnBFQnk0eEt6dzZkUnlORHhwaFdwZCtlZTVndmsxcVRrOUJIZjJENVdKbzdTVkVWU1l1bUZVK1czTGh0bmNtcktpaW10V2llWGxWMzR4NjFwSzVlR2pVMFg0S1gxT3VsdEsrc2grWFVmeUF3emZnb3NMcyt2YTcrbnV4Y0FBQUFBQUp3ZUt0TEh4S0hoWmlOZ0t6TlQ3TG5STjdaUHc0a3pMUmZwS1Q1OXVQajBZZU5wNGRFOVpoV3BTK05tSGkzYXllN2ZaRTRObFJWUG1qTmwwQmNjM3RWdzBtem1sTmJySzFMdVNHOWZsZDYrb3BPVlAyckVZbnRGZHdyb005UTFzc1dqVDlxZ1VkS3l6emhDc1h0VUczR0RSdUt3Q0hGb3c4cU1GTXZ5bThYaENBTXcxUk1BQUFBQUFKNEpWS1NQdVRWclpSWlJXcXc4Wk1rM3RuZkRTYk1zZC91VTNibWV2ZjJ2S2svTFNhOTRjTXU5ZVZ2VFlQRFFjY2FLVkptZDhSUnBsMTArNDkyeHF6STdRNTV5VjU3MmdOS29qWmNFUHY0K3NiMTlZL3Z3dlgxTmIzRnZIdDM0N1k4Zi9yWlVjaTFCY2kyQkNWb3VrMHNJRVFhRVdFNXhCQUFBQUFBQXFCTW9OaDV6ajJwakZxbE1UN1o5aTIrWDNnMG56YllzUnhYWmFXbC9MclBjejdQZzhHNnppdFFsSXRLOWVYVEZnOXZNeUY2RFN2RkVLeHNSUW1pRFBtWGxsNllSbm9lM1Y3dk8zaDI3dVRacVpuVjdGVVYyV3VIeGZlYlBzYlpOaTQxcGtBQUFBQUFBQUxXRWl2UVJGb2ZqMXFTNWFVUXZsNm55czIzY0lnb0phempaU2ptcUtzaEpYZldWYVYrbGtUejFuaUlqMVd4dG9lREJZNW1LbEZuYTE2MXBTMEtJUWEweVd3bXBSdUtRY1BmV0hieGFkM0tKaUt4dW4wOWxYbGJCb1ozbE55NFFRdHlhdFZabXB4bFVTbHVmTWNoOEJtbm14bDhyVSs5YmJjejE4SWo2Nkd2VGlGNVptYlQwVS9zL2dsNVJhWC9qNTBOZktiL3h3UVRtbU8vbDAycnhTdE9yT2J2V2w1dzd6aHh6UmVJMjM2dzF2WnAvY0VmaDhiM01jV0MvWWNGRHEreWpjL3ZUdHcxcVpiWDNIdmk3OEVROGMwenI5WFg5c1FBQUFBQUE2Z1ZVcEkrNE5HckdGbFNwQUN0Uzd0bSt4V3BucHFhMEtIWGxsL3BLZVhWM0ZmMXpvTkZiODB3anJrMmF1MFcybEtmZUk0UW9zOU9aaXJUZ3lLN1FrUlB0VEw3QmEyOTV0dXZDOS9TMjBVYWVjcmZvNUFGcDRsVkNDTS9ESzNUVUpKL09QZVhKZDFKV2ZVVWJETlhkSlFveDd5T1ZKOStwYm9jWS92LzJNbm1Nb3RVbEJYWitDa3ZTdTlkMWlpZWVXMXRYS0szbTBjSC9mbHhnV2Z6NllGQXFqVmNOYkk3WlZaclNQLzVoZ21WK1ZhK29NSmFhbHZkU2VyM1ZIelVBQUFBQUFKd0pLdEpIdktJN20wWGt5WGVlOUNGYWFWbktpaSswVW9tTk5wSWJGMExIVE9aNytwZ0dnd2FOZVZTUjVxUVRRc3F1bmxPazI3V29Fa09WbStuZmU3RFZTd2FWVW5MbGJNbTVZOHE4TEthS0R1ZzdMTERmTUdZTko3ZG1yUnRPbXAyeGZsVjFUeFpXN1NPbE5HcXR0SXl3elF1elI2ekdxMnRzQS9Wb3RIUGx3d2ZNU3NYMUJGdGd2cjJOc1dxdCtWNCt2OG81VGFQbkV3QUFBQUFBRmVram5tMWp6Q0pQV3BGcXlvcFRsbit1S1MycW9SMUZsWnc1RWpKaWdtbk12WG0wdUVFalpYYTZNaWVEMG1uejltNFMrRmhzNkZLOWtnc25QZHQyOW1odHNyOGxSVlVrSjVaZE9sTis4eEtsMHpLVFN3TjZEZkxyK1FwSEpEYTkxNmR6TDNWeFFjR2huWmFQWmZQNFFyOHFhYkFGd2c0L2I3Yy9NYTZyVzhkZmR0amZucEc4L1BPbitEbmdPZUM2bVcrZ2FuOUZhdmExMjM4akFBQUFBSUFUUTBWS0NDSGlzRVlDSDMvVGlMb3dUMTM4Qk1OTjFVWDVLU3UrMEphWDJ0TzRKT0Y0ME9DeGJON2pUak50ZVNuZnkxZVpuYTRxek0wL3RFTXJLWDJpaXBRUWtyWGw5MWFmcjJEekJmTFVwUEtiRnlUWEwramxNa0lJWWJIY285cjRkZS92R2QyWnhURWZHa29JVVdTa2xsODliL1dad3FCUXkxbXl6NEhWTlpicUE3NjdsMWxFcjdSMzRpdlgxZjNwYmdRQUFBQUFjR0tvU0FraFJGdFduUFgzV3UvMnNXNU5XakNqVEpuNWxvK3gySzZObzZxN1habWJtYnJxSzEyRjFPclZCdU9tcTR2ekpWY1Q5UC9iYmxSZktTKzdjdGF2YXo5Q2lEemxmdkdadytXM0xqMGFxa3JUaFVkMlA4MUhrSllsci9oQ1cxcXNZd3BSUXNRTkdubTNqL09PNmM3MzhyVjZDNlZSNVIvY1VYZ3kzamhLMW93NE9Qd3BNcWs5eW5JK2F2M0FzL2dtRFhZdnhjUXpxMGlybjJrTUFBQUFBUER5UUVWS21BNnJrak5IU3M0YzRicTZlN2FOOFc0Zlc1NTR4WGhWR0JnU01YbU8yUUs1UmhVUGJxZXQrZDZnVmxYM2NKZUlTUDllZzhMR1RKR24zQzIvZlZsMjU0WldVbEp5NmhDaDZaTFRoNW5wblhWQ2taSEs0bkxkbTBkN3RHenYyVGJHck5lM0Nvb3F2WHc2Zi8vZldta1pzKzJOVi92WXJLMXJ6YmFyRVFhRjFsVnVUNlRlam1nVkJnYWJSWXoxZjQzNDNuNm1wd2Iwa1FJQUFBQUFvQ0kxbzYrc0tFMDRVWnB3NHRFNWl4WFFkMmpJOERkTVI5aWFLcjF3TW12TDd6YldxaVdFY0YzY21OMWwzSnRIdXplUEp1TkoyWld6R2V0V1pHMWVYVGRKczlqaThBajN5Rlp1elZxNVJiWms4ODFYM3pGRkd3eVNhd21GUjNhckNuT1poWTVDeDB4bWVtdVpvYittalNtZHRpSXBzYnBIQ1FPQ3ErdDlOWG1kWGw3TlZqRkdybzJpekZiOW9kVDFkSTFaWVdDVkVwM1NhWTM5M3JheE9CeStWNVdWa0RYMkRmQUdBQUFBQUhCdXFFaXJKZlFQYWpqNVBSdURkUlhaYVprYmY2M3hPVHdQODhtSGxLcmFEdFdud0JXN1JNNzhsT2RoYSt1WFIwT0ZMNTRxT24xUUt5a2xoQkEyMjcvSHdPQWg0N2l1Ymt3RHYrNER0Tkl5MHlXTzhnOXNzLzRzRml0d3dBaTN5QlkxNW1aUXFWSldmR0c3VGZTM2Y1cFZwSHFWb3NZblAzOXN2a0JjZGVWaHJhVEV6bnVGQWNGbU0zSjFrckk2elE0QUFBQUE0SVdFaXRRS05vOGYwSDk0ME1EUk5mUTNhbXRlZ0lmdjZXUFp2NnJNcjdPUnVvUVF2VUtlc1g1VjA3bUxDSXRsNVRKTlZTVGZMYnQ0U25MajRxTVZnMWhzN3c1eFFVUEdpZ0xOQitXR0RIdTk4dUY5ZVlxdFhrMkJqMy9EeWUrNk5XMWxlYW53Nko3QWdhT2VMSHNXMjJ5Q0pXMm9wL3R3dW9RM01kdkpwcnA5V1MySlF5UE1JdlpYc3dBQUFBQUFUZ3dWcVRtZnpqMURScnhSNDNoVVFnakxhZ1ZZbFRpOHNXV1EyWFMwRGxVa0pSYWZPZUxmYTlEakVFMHIwbE1rdHk2V1h6dHYzQitWemVmN3hQUU1HREJDNkJkaytSRGFZTWpkdTlGR09jb1Jpb0plR1JQUWR5aUx5N084bXJ0M2srVHkyU2V0U0FYZXZtWmxuazV1MXpqWTU4K2pSVnV6aURvLzEvVFV4cjhQTGczTkp5RXJDM1BxTkRzQUFBQUFnQmNTS3RMSFhKczBiekJtcXJpaGxSclNLcjUvSUdHeENFM2JhT1BWSWM0c1F1bTB5dXlNV3FScFhlN2V6WjdSbmJoaWw0cmt1OUs3MTJXSjEzU3ljdU5WY1VpNGI3ZitQcDE3Y0VRdVZtL1hTa3JTMXkydmZKaGs5U3BiSVBMcjNpOXd3Q2lleFlhY2hCQkMwOW5iL3l3K2ZaanY2Zk9rYWZ0MDZXVVcwZjJ2ZnE1djNFMjNleVdFRUtLcXVpb1YzNnZhais4VzFkb3NvczdMTmoxbHNSMnd5dzRBQUFBQWdNT2hJaVdFRU1KbU41NytvVmU3V0Z0dGFNcHNLaURQelNOczFPVGMvWnRwdmQ3S0kvbUN3UDRqZlRwMk00c3JNbEpvZzVYMnRVUnBWRW5mL1ZzbnJ6Qjl1Q2d3MUt0RHJHZTdXSEZJOWZ1NDBIVHhtU081ZXpkWkhTdkw4L0FPNkQzWXI4ZUE2a3BaU3FQT1dMK3EvTllsRzdrSkEwSTgyM1EwYU5TVVJrMXBOQWFOaWpib3VDNGVIbTA2K0hicGJkWllVMXBZODZkOTdzUWg0WmJmb1ZsZnQxL3Z3VmJ2RmZqNGk2cE9RTldVRnBrdHpteWptZ1VBQUFBQWNHS29TQWtoaEZBVXBiTTFLVlJ5TFVGMjkwYkVsTGxtOFlEK3czMjc5VlVYRjFBYTB3MUxXQnl4V0JRWXl1SmErWHFsZDYvWEp0TzBQNWF4T0p6SGladVVrY3pvWEk1STdOYTBsVWZ6YUxlb05zSUE4OTFLekNneVVyTjNyVk9rSlp2RjJUeStaM1NNVDVlZUhzM2JrdXE3NzlSRmVlbHJmNnh4QXh1RFNoRTZhcEwxYWE0V2xMbVo5alI3em56aitwcEY5QXE1VmlwcDhka3lTcW1nREhxQmo3L0FMOUNzRFZOMmVuZnVZUmF2VEh2QTRuSk5mOGp3TXgxeC9ZaXR2bmNBQUFBQUFPZUFpdlNSM04wYnZhSTdzUVVpczdoV1dwYTE1WGZabmV2Q2dCQ3JOM0pFTGk3aFRleDlEVTJWWDd0UW16eHB2ZTdSQWtYL3d4WUloVUVoNHRBSWw0aW1yZzBqUlVHaFpuMjVWcW1MOHZMMmJTMi9lZEh5RXMvZHM5WGlsUnl4OVU1Um81SUxKM08yL1duUDNxRzZDcWtpSzgybG9SM2ZFazNMN2x5cnVkbnp4Ulc3K25idFl4YVVwOTdYSytTRU1yaFd2K2F3cmx6QzRuQXNxOW5LbFB2aEUyYTZSMFZyeTRvTktnWGZvaE9WRUdMN0p4SUFBQUFBQU9lQWl2UVJuVXhTY0dSM3lJZ0pqME0wVlhMdWVPNmVqVXhQbDdvb1QxTlNhTmtQOWtRa055NXA2MjRqeXBEaGIvaDA3c0gzOHJXeis1R2hTRXN1UExtLy9OYmw2bWJBNmlxa1paZlArRmN6QnBWWll6Wjd5eHJaL1p2MnYxUjI3NFk5RlduMnpuV3EvSHEzNUUvZ2dKR1dQMVhJN2x3bmhGU21QaENITmJKK0cwMHBzOU44WW5zTGZQeXJ4bW5wdlpzMEliNWRldk05cTkyelJ5K1Qxa255QUFBQUFBRDFHU3JTeDRyK09lRGZhekN6ZmFnODVXN09qblZtSTBqejltOXQ5TmE4cDM2K1FhbkkyN094TGpKOXBDSXBNV2pRR0h2ZnJsSktibDRzVFRpdXlFaXRzWEhlL2kyZTdicFkxa3VVVmx0MFluL0IwVjJVVnZ0RXFWWStmR0M3QWEzWFoyMWJXNXB3NG9rZSt4d0lmUHdEK2c0emoxS1U5UFlWWmsvYTZtNlUzcmx1MEdwQ1IwNDBpeXZTVTNReWlUejVqdTMzS3JJZVBuM1NBQUFBQUFBdkNGU2tqMUZhYmY3aG5RRjloK2J0M21SMXFSN0p0UVNlcDFmb3lJa3N6aE4vYjhyY3pJdy9mN0ovQjB0N3lGUHVWaVFsdWtlMXNkR0cwbW9xa2hMTHI1MHZ2M1daMHRsYlJoclVxdHlkNnhwTi84Z1lvUTJHMGt1bkNnNXMxMHJMbmlMVnl2UWtyVlRDNW5BSUlUUkYwUVlEcGRkUkdwVkJwZFJLSmVxaVBPbXR5L1d3ZDVRUW9wR1U1T3plRURwaUFsc2dOQWJMRTYvcUZYSkNpS3FhV2EvS3ZLek1qYi9vRllyQ0UvdERob3d6blZGY2V2azAwOCtzcjZ6Z1Z0MkwxVWllY2s5VFd2UU1QZzBBQUFBQVFQMkNpclNLMG9UanBlZFBXRjA3bDFGMElsNTYrNnB2YkIrM0pzMzV2djRjb2JpYWZUdG9TcXZWcTVXNjhqSmxkb2IwN3ZVYSs4U2VUc0hoWFZZcVVwcFdGZVZWSnQrVDNyMWVrWlJvTnUvVVRwTHJGM3k3OVhlUGFrUHB0R1dYenhRZTJWMmJjcHJTYWhQLy9mWlQzKzVJTkYxODZwQXM4VnJEeWUrNU5XM0p4SXBQSDJZT1ZJVzVlcm1Nc05pVVhrZHAxQVpGcFVaU0xMdHpYWEw5QXJQb2NlR1IzUlYzYjBSTS9VQVVITVlzOGxSMitjeWplL056M1pwYW1ZT3FyNVJuYmYzOU9YNUNBQUFBQUFDSFFVVmFCVzB3MU5oR1UxS1l0My9MYzBtblp2S1V1NHJzTkpjR2pYVnltU292UzVtZFhwbWVYSm4yUUY4cHIvM0RjN2IvNWRXK1MvR1pvL3JLaXJwSTlnV21LU3RPWHI0NGVNaTQ0TUZqS3ROVGpMOHYwQWJEclg5TnMzMnZNamZ6d1hmL2JqVHRmYzgybllwT0hqQ3VCYVV1eUhGcjJvSlFGS1hYVVZxTlFhWFVWVWdyMDVLS1R4M1UxdGROV1FFQUFBQUE2aGFMcm1aNW0rZnMwanNqSEozQ2k0cnY3VXZyOWJvS0xJVHpQTGhIdFRHb2xZck1wNW5rR1Rod1ZQR3BRL2FzVGx6L2RWbXp6OUVwQUFBQUFJQXpRQi9wQzA4cnFiUEZlNkZHRlVtSlQzMXY0ZEU5ZFpvTEFBQUFBTUFMcithTkt3RUFBQUFBQUFDZUJWU2tBQUFBQUFBQTRCaW9TQUVBQUFBQUFNQXhVSkVDQUFBQUFBQ0FZNkFpQlFBQUFBQUFBTWRBUlFvQUFBQUFBQUNPZ1lvVUFBQUFBQUFBSEFNVktRQUFBQUFBQURnR0tsSUFBQUFBQUFCd0RGU2tBQUFBQUFBQTRCaW9TQUVBQUFBQUFNQXhVSkVDQUFBQUFBQ0FZNkFpQlFBQUFBQUFBTWRBUlFvQUFBQUFBQUNPZ1lvVUFBQUFBQUFBSEFNVktRQUFBQUFBQURnR0tsSUFBQUFBQUFCd0RGU2tBQUFBQUFBQTRCajFwU0xsdVhrNE9nVUFzQXZYMWMzUktRQUFBQUNBazZndkZTbUx4M2QwQ2dCZ0YxRkFxS05UQUFBQUFBQW5VVjhxVWxFZy9vNEw4R0lRQlljNU9nVUFBQUFBY0JMMXBTSjFhUkRoNkJRQXdDNGVVVzBjblFJQWdHTmtabWJ1M2JzM0l5UEQ4bEo2ZXZyZXZYdUxpb3FlZFE2RmhZVXJWcXk0YytlT2FWQWlrYXhZc2VMYXRXdTFlZkxWcTFjVEVoSU1Ca04xRFk0ZlA3NS8vLzdhdk1LMi9mdjNmL3Z0dHpZYTZQWDZMNy84OHZqeDQ5VTF5TXpNek0zTk5ZMm9WQ3FGUXZGMCtTUWxKZDIvZjE4dWw5dlRXQ3FWbHBhV21rWXFLaW9rRXNuVHZScmdwVkpmS2xLUDVtMGRuUUlBMUl6TkYzaTE2ZVRvTEFBQUhHUHUzTG16Wjg5MmNYR3h2RFJ6NXN5NWMrZGF2VlMzc3JPekZ5NWNlT1hLRmROZ2FXbnB3b1VMejU0OVc1c25MMTY4ZU1LRUNYcTl2cm9HUC83NDQrTEZpeTNqT3AxT2JUY2JGZStoUTRkKyt1a25HeG5xOWZvZmZ2amg5T25UMVRYNC9QUFBXN1Jva1pDUVlJd01IRGd3UER6Y3hqT3I4K09QUDhiRXhNVEZ4ZGxaVmI3MzNuczllL1kwamF4WnM2WlJvMFpaV1ZsUDhYYUFsd3JYMFFrODRoSFZSdUFib0NsOTVyOHNBa0J0ZUxmcndoWUlIWjBGQUlBREhEdDI3UFRwMDEyN2RqMTgrTEJwdkYyN2RzWEZ4WmN1WFlxTGk5dTFhNWZwSlM4dnIrSERoei8zVEo5R1FVSEIrUVlLMXpjQUFDQUFTVVJCVlBQblo4eVlJUkFJVE9OdDI3YU5qbzdlc0dFRElZU21hUmFMWlhudjFLbFQ3ZTg3L2Vtbm45NTY2NjA2eXJxS2lvcUtRNGNPTldqUUlDNHVycGFQaW8rUC8rS0xMOExDd3ZMeThpWk5tblQ0OE9IcWZtdElTMHNyS2lycTBxV0w1YVhObXpkMzY5YnQ2ZXBoZ0pkS2ZhbElDWXNWMEdOZzl1Ny9Pam9QQUxBbHNOZGdSNmNBQU9BQUVvbmtndzgrOFBEd3lNN09YckJnZ1lmSDR6MENwaytmdm1YTEZxRlFtSk9UczJqUklsZFhWK09seU1qSVdsYWtsWldWWThlT05ZMHdnMGgvL3Zubm5UdDNHb01xbFlvUXNtN2RPck1SclgvLy9iZHBxamJzM0xtVHBtbUZRckZzMlRJbU1tZk9uT3pzN1BUMDlPN2R1ek9SNmlyU2tTTkhObTNhbERrK2QrN2M1Y3VYSjAyYUZCQVFZTmJzK1BIanQyL2ZkbmQzTjR1Ly92cnJwMDZkSW9Sb05CcUR3UkFZR0dnNzFkOSsrKzNQUC84a2hJd1pNK2FYWDM0eHhyZHYzNjVXcTZkTm04Wm0yeG9EU0ZIVWdnVUxwazJiRmhrWmFiVkJmSHo4dEduVGZIMTlEeDA2bEpDUU1HdldySWtUSjI3ZXZGa3NGbHMyM3JGang0OC8vbWc1V3Z2MDZkTnBhV2x6NXN6Snk4dXorcGJnNEdDclh5YkFTNmplVktTRUJQWWRWbkI4bjA0dWMzUWlBR0NkUjR0MnJvMmpISjBGQU1EenB0VnFKMCtlTEpmTEV4SVN0bTdkdW1iTm1yMTc5eHJybVduVHBpVW5KKy9hdFNzb0tLaHYzNzZyVjY4ZU5HaVFvMU4rTWxxdDl2ZmZmK2Z6K2Z2MjdUTUdaOHlZY2VIQ0JhWjJ1bkhqQnRNSnFkUHBtR05HU0VoSVFFREFxNisrYW94ODhza25seTlmbmpWclZxdFdyVXhmb1ZBby92cnJyNkNnSU1zU2ZmRGd3Y3lYZWZUbzBkVFUxSGZlZWFlNlBDbUtXcmx5WlhSME5GTWtSMGRIR3k4WkRJWlZxMWE1dXJwT216Yk45b2VkUDMvK3I3LytldjM2OVdQSGpsbGVYYmR1M1FjZmZPRGw1YlYvLy83dzhQRHc4SEM1WFA2dmYvMXI0TUNCMjdkdkR3b0tNbXVmblozZHBFa1R5eHFZS1pVLytPQ0Q2dEtRU0NSY2JqMzZlemlBQTlXalB3bHNIai95bmYrN3Yyd2hvV2xINXdJQTV0Zzhmc1Q0dHgyZEJRQ0FBMHlkT2pVaElXSExsaTNoNGVFelpzell0bTNicTYrK2V2WHFWVDZmcjlGbzFHcjFlKys5MTc5L2Y2YTRtakpseXJWcjE4TEM2bVpaY2xkWFY3TkJ3bGV1WE9uWHI5OTc3NzFuT3ZZMUpTV2xZOGVPVTZkTy9mRERENS9pTGV2V3Jjdk96ajUwNkZDM2J0MU00OHpFMUcrKytlYWJiNzR4Qm52MTZtVTgvdnp6ejgzZXlDd2paRmxyclZtelJpS1IvUGpqajJhamdna2hreVpOWWc2S2k0dXpzcksrL1BMTDZ2SlVxOVVyVjY2TWk0dXpiTE5uejU2TWpJejMzMy9mMDlQVDlpZjk5ZGRmZlh4OC92ampEN05MQ29YaVgvLzYxOGFORzBORFEzZnQydFc4ZVhNbVBuUG1URUxJcDU5KzJxdFhyMTkvL2JWdjM3Nm1kOTI3ZCsvQmd3ZUJnWUZxdFpxaXFNREFRSDkvLzgyYk54ODllblR4NHNWdDI3WWROV3JVN05telI0OGVQWC8rZktsVSt1dXZ2Lzc0NDQrblRwMUNPUXBnVkwvK01MZzNheDMrNnRTc0hYODVPaEVBTU5kaytrZkN3QkJIWndFQTRBQmp4b3lKaTR2THlNaGdPcjU2OWVvbGw4dlhybDNMWEkyTGk5UHI5Y3lsRmkxYUZCVVY3ZCsvMzhmSFovejQ4WTVPM0M1S3BmTDc3Ny92MTYrZldUbGFXVmw1NE1DQnRtM2JmdkhGRjB4azNyeDVCb05oNWNxVnhqYU5HemMyZTFwbFpTVWg1TWlSSTFGUlVhYkJGU3RXQkFjSFQ1NDgyWFl5TkUxWE44eVZHZFpyTmE3VmFwY3NXVUlJNmRDaGc0Mkh4OGZIZi9UUlIyS3grTysvLzI3UW9JSHBwYXRYcjc3OTl0dnA2ZW1kTzNmZXRHbVQyWkRqbVRObnRtalI0czAzM3h3MWF0UzRjZU8rK2VZYlgxOWZackQwdlh2M1Jvd1lFUmNYOTkvLy9qYzNOM2YrL1BsaXNmaXJyNzRLRFEyZE8zZnUvZnYzQ1NHOWUvZU9pWW5SYXJXUmtaRXhNVEVpa2VnNXJJQUY4QUtwWHhVcElTU28vd2loZjlERHY1WWJWRSs1VkRjQTFMbkdVK1o2dDdPeWJBTUF3TXRnOU9qUnFhbXB4dW1VakFNSERoZ25jSXBFSXROTDU4K2ZiOWFzMlRPcVNEdDE2bFJjWE16ajhVeURrWkdSK2ZuNWx0MlA5dUJ3T0w2K3ZrMmJObVVtWnpKYXQyNmRuSnlzVUNqR2poM2J1M2R2SmlnVUNuazhudkhVcXBLU0VrTEkrdlhyMzMvL2ZlTTh5WFhyMWtra2t0alkyQlVyVmpDUmlSTW5CZ2NIVzk2dVVxbU1uWlAyKytXWFg5TFQwMjIzMmJoeDQ1dzVjN2hjN3RhdFd6dDM3bXlNNStmbmYvSEZGMXUzYmlXRVJFVkZ6Wmd4NCtMRmkxYWY4TkZISDMzMTFWZmJ0bTNidjMvL20yKytPV2ZPbk9Ua1pLMVcrKzY3NzhiRXhKdzdkMDRxbGM2WU1lUFlzV05Iamh6NTZhZWZlRHhlWW1JaUlhUk5temJNaTJKalk1bWZBTnpjM0o3ME13STRzWHBYa1JKQ3ZLSmpvaGV2VEYzN2d6enRnYU56QVhqWnNmbjhadTkrNXRFODJvNjJBQUJPS3pJeXNyQ3cwRExPZEpDYTdjVXlhTkNnc3JLeU9uejd6ei8vWEZCUVlIOTdzVmk4WU1FQ094c0xCSUxEaHc5MzdOaVJLU1laYytiTUtTMHRaYkZZbzBlUE5nYTFXbTJOblh2RnhjWE03cXduVDU3czE2OGZFOHpNekNTRVhMeDQwVmpzOWU3ZDIycEZLaEFJakozUGxuUTZuZVU2dmRuWjJkOS8vNzN0ckpZdlg3NW8wU0lYRjVjdFc3YVlWdFNYTDE4ZVBueTRTcVZxMmJMbHNHSERsaTVkYW5zYWF2ZnUzY2VQSC8vVlYxK3RYcjA2SXlQRHo4L1B6YzJ0WGJ0MnBtMU9uRGpSb2tXTEtWT21NTThQRFEwTkNncVNTcVhGeGNYTm1qVmplb3hObDc4Q2dQcFlrUkpDK042K0xUOVptbjlzVDlHcFE1cXlZa2VuQS9BeTRybDdCdlFZR05CekVNL0R5OUc1QUFBNDN2bno1OHZMeTgyQ0ZSVVZGRVV4L2FWR1p1WG83Tm16ejU4Ly8zUXY3ZCsvL3c4Ly9MQjM3OTY3ZCs4YWcxcXRWcS9YaTBRaXE0dTFxbFNxa0pBUSt5dFNacGVhdExTMG5UdDNUcHMyN2VEQmc4YmU0RTgrK1NRazVQRjhEYVZTYWJtMGo1bmMzTngyN2RwcE5KcXZ2LzdhV0pGKzg4MDN6TkJmbXFhN2R1MHFsVXBidEdoaDlYWU9oek55NU1qcUhxNVdxODBpRkVYTm1ER2pzckp5MkxCaDhmSHhWdS9TYXJXTEZpM3k4L1Bic1dOSCsvYnRUUzkxN05peGQrL2VmZnYyblRadG1rNm5tekJoZ3UxUEp4S0ovUDM5UjQ4ZS9mUFBQMCthTk9uOCtmTjhQdCtzdi9xNzc3NlR5K1VjRG9laXFLTkhqdzRjT0pBUTh1REJBMlpRTjdOYU12cElBVXpWMDRxVUVUeGdWUENBVVpWcFNXVTNMMVptcENveVV5bWQxdEZKQVRnNWNXaER0eWJOdlZwMTlHelQwZEc1QUFEVUk1TW5UemJ0UlRUMXhodHZtRVZNWjFHV2w1ZGI3ZzVpSjVsTXhuUzdtUVkvK3VpanRXdlhKaVltV3U2d1FnanAyYk1uTTVhNGxrNmNPR0ZXNDVXV2xyTFo3UGZmZjk4MCtPbW5ueHJMMU56Y1hJVkNFUmtaMmJObnozZmZmZmZBZ1FORGh3NGxoUEQ1ZkQ2Znp3eDF6c3pNbkRkdlhuVjlyVHFkemppeTE1TEJZRENMckYrLy92ejU4OU9uVDQrT2pyYXNTRy9jdUpHYm04c01kZDY0Y2FObHJ5eUh3L243NzcrTngzYnVIZXJpNHZMSko1OFFRc2FPSFd1Nk40OUdvMW0xYXRYdTNidFBuanpKN0haVFZGUTBiTmd3UXNpRkN4ZTRYQzR6ZkZjdWwxdjlCd2Z3MHFyWEZTbkR0WEdVY2NNSlJlWkRnNllPL2lNTFRrYXRWVW9WcGNaVFA0OFFEcHZqMEl6cUJXMXh0dlR5UWVPcFM5TU9MczFpcW12TUVZaDRIcDU4TDkvbmxSMEF3SXNrUHorL3BLUmt5WklsWnQxb2d3Y1AxdXYxWnZ1SUxGNjgyTFFtWk9Zb1BqZVZsWlZlWGs4MnR1WHExYXMwVFROVE1aT1NrcGo1cUZsWldhZFBuemEyMFdxMVdxMDJOemYzMkxGalRIbkptRE5uanZINDFxMWJURS9nK1BIamx5MWI5c2tubi9UczJkUFlINmpUNlJZdlh1enU3ajUzN3R6cU1tSGEySjk1MDZaTkl5TWpseXhac21QSER0TjRaV1hsa2lWTFZxOWVUVkVVajhjN2ZQaXdhYzZXN3QyN1oxYjJWOGZGeFdYNjlPbW1rWXFLaXZqNCtOdTNieGNYRnk5WXNLQng0OFl5bWN6VDAzUHAwcVVOR2pSZ09vcFBuVHJWcmwwN1prZFQ5SkVDbUhrQktsSlRMZzJiT0RvRnFJOEVPcFZTa21VOEZYazNFUEtzYkdQOXNxR2J0dEprM3pSVVNwbFRneXpYcmVsVUZzdld2dUVBQUdBVlUydU5HalhLeDhmSE5NN2hjR2lhTmd2Ky9QUFB6ejNCeDJReVdjT0dEWi9vbHY3OSsxTVV4UngvOU5GSHpFRnhjYkhwcE0zOSsvZFBuRGlSRUxKdzRVTExQbUVHVThIR3hzYnllTHdsUzVhOC92cnJuMzc2S2JNS01TSGtQLy81VDJwcTZ0ZGZmMjMyZFprU2k4Vlc1K3N5MUdxMXY3Ky9hYVJidDI0N2R1eGdLajJHU3FYNjQ0OC9saTFiVmxaVzFxWk5tNUtTa3JLeU10dmxLQ0hrMnJWckN4Y3V0TjJHNGVmblo2eElMMTI2dEhMbHltUEhqbW0xV2tLSXA2Zm50bTNibU9XTG1DMVB0MjNieHVGd2lvdUxFeElTNXMrZno5d2xrOGxRa1FLWWVzRXFVZ0NyT093cS95WWJESHJDcTc3MVM0UEZZcm0xaUpWZWViU1JIYVdVSzFOdnVqUzF0VEkrQUFCWXhaUkpuVHAxTW9zemZhR0JnWUdXdDRTRmhWMjlldlY1SmZnSVRkTVNpY1QybnB5V3pwMDdSOVAweVpNbkZ5OWV2R3JWS21hcEhyT1ZlK1BqNHprY1RsQlEwSjQ5ZTZ4V3BBYURZZS9ldlc1dWJzd1dMRU9HREJrN2R1ekdqUnZidDIvLzFsdHZIVGx5Wk5teVpWMjZkSms5ZTNhdFAyVVZqUm8xTWoxZHVIRGhtalZyZ29PRGYvdnR0emZlZUtObno1NVdWNW5TYURTV1N4UHYzTGt6TGk3T3hydGVlKzIxNU9SazQrblZxMWNQSERqUXBVdVhTWk1tN2QyN055a3BpU2xIRXhJU0ZpMWFOR0xFaUVHREJqRy9VRkFVTldyVUtPWmZHSzFXNis3dVh1dlBEZUE4VUpHQ00rQnlxaFNnZW9QT2NiblVMNjdOT3hzclVrS0k3TVp4VktRQUFFK2hVNmRPWDMzMWxXbGswNlpOVEhIaTcrOXZPbktWc1diTkdpN1hBWC9MS2lvcTB1djFOam9ocldyZHVqVWhKQ1VsaFNud21PbU9wdkx5OHZidTNUdHc0TUIyN2RwOSsrMjNEeDgrYk5MRWZOaGFmSHg4Y1hIeDVNbVRqUjJTeTVZdHUzWHIxb2NmZmxoUVVMQnExU3B2Yis4Ly92aUR3Nmt5clNZbko4ZFk1MnMwR29QQllMVzhOL1hiYjc4Wk42cTVjK2VPbjUrZjZkVUZDeGFFaFlXOTg4NDdabHZ5bU5McGRCRVJFWk1uVDE2NmRLbHBYQ1FTMlY0RjF5ejVvVU9IRGhnd2dGbEI5K2pSbzB6dzZ0V3JyNy8rZW1obzZMSmx5d2doQlFVRmE5YXNHVFpzV0dSa0pDRkVLcFVTUWxDUkFwaENSUXBPZ3NQbUdLaEhDeDRZS0wyajA2a3YyRUpYdDFiZDVIY1RtRk85ckZTUmNoMUZLUURBazJyZHVqVlR0akdkZ2YvKzk3K1RrNU5mZmZYVisvZnZVeFJsdHRnUHMvdWxRNnFPL2Z2M0UwS1lHcWsyS2lvcWFKcjI4UEJnVGovOTlGT05Sak4xNnRTb3FLaWxTNWN1V0xCZzI3WnRwdTMxZWoxVHNjK1lNY01ZOVBEdzJMMTdkOCtlUGIvNzdqczJteDBmSDkrZ1FRT3pGN201dVZuMm1tcTFXck54dGhxTmhzZmpzZG5tRTA4c3kwNHZMeS9MZnh4bXlzcktLaXNyVFhzN24wNUVSSVJsOE9lZmZ4WUtoWHYzN3ZYejg2TnBlc2FNR1JxTnhyajBzVVFpWWI2WldyNGF3Sm1nSWdVbndXSHpqQldwM29DSzlESDNEZ01xazY3UStrZnJWTXV1SHhkSHRzTnNVZ0NBcDNQLy92M1pzMmZmdUhGaitQRGhhOWFzNmRHamgzRUdwaEZGVVFVRkJVeWYyTE8yZi8vK24zNzZLVEF3ME1YRnBiaTQrUFRwMDI1dWJxKzg4a3B0bmhrZkgvL3h4eDl2MkxDaFM1Y3VoSkNWSzFmdTI3ZHYyTEJoekVZbTA2ZFAvLzMzMy8vNjZ5L1RyVHQvK09HSDFOVFVzV1BIR3V0MnByQmNzMllOVTROUkZMVm8wYUtWSzFjMmJkclU5RjJlbnA2TEZpMHlubElVdFdQSGpzOC8vL3l6eno0elhVUnExcXhaWjg2Y21USmx5cHR2dmxuN2hXclQwdEtxcXlkcjc1ZGZmc25QejJlbThpNWV2UGowNmRPZmZmYVpjYmNiWnIvV0oxMTZDc0M1NFcrbDRDUzRuTWMvcitncGpOcDlqQ01VdTdkOXZCdTR2cUpVbVhyVG9Sa0JBTHlRSGo1OE9IdjI3RzdkdXQyK2ZmdkxMNy9jdUhHajZiamMzTnpjaFFzWGZ2UE5Oei84OE1PRUNSUGtjamt6bmZKWmE5eTRjVTVPenFsVHAzYnYzbjM3OXUwZVBYcnMzcjNiZEJOUit6RURTai80NElNSkV5WkVSRVNFaFlVeEkyOC8rK3l6NE9EZ24zNzZpV2syZi83ODRPRGdlZlBtN2R5NWs0bGN1blRwMjIrLzlmTHlXckpraWZGcEJ3OGVqSW1KV2JWcVZmdjI3YytjT1ROcTFLZ0xGeTdFeE1STW56Nzl4bzBibG0vWGFyVmJ0MjZOaVlsNSsrMjM5WHE5YVoxUDB6UlR4eTVac3FSNTgrWlRwMDY5ZE9tU25SL0t4Y1ZGcTlXYVRTVTllL1lzSWFSbHk1WlA4UzNWeU5YVmxjbDI2ZEtseTVjdjc5ZXZuM0d4S09OR1B0VnR4d3J3Y2tJZktUZ0owNm1rQnZTUlZ1WFdwb2Y4emxucWZ6c25vWnNVQU1CK05FMXYyclJwMjdadHpQSS9QWHYyL1BycnJ5MW5XbnA2ZXE1Y3VaS21hVUlJbTgwZU1HQ0E2ZmpWWjZkbHk1WVBIejZzazBkdDNyeVpFS0pVS2pkdDJqUjgrUEM4dkx6WFhudnR5SkVqb2FHaEJ3OGVOQzV5NitYbHRYMzc5b0VEQjA2Yk51M3MyYk16WnN4NC9mWFhEUWJEOHVYTGc0S0NWQ3JWM3IxN1Y2MWFkZmZ1WFpGSXRIang0cmx6NS9KNHZBMGJOa3lZTUdIaHdvWGJ0Mi9mdm4xN1pHVGt3SUVEaHc4ZjNxVkxsNnlzckUyYk5xMWJ0NjY0dU5qYjIvdXJyNzR5bXdYS1lySG16WnMzZCs3Y0F3Y09yRjY5ZXRldVhidDI3ZXJRb2NPOGVmT0dEaDFxT1pUWFZFeE16UG56NXdjTUdCQWJHOHZNQWkwckt6dDQ4S0JBSUxEc1NSNHlaRWlOMzVMWnRGV3JOQnJOQng5OHNIbno1aTVkdW16YXRHbnUzTGxxdGRyVjFiV2dvT0RJa1NPdFdyVkNSUXBnQ2hVcE9BbU9hVVdLZWFSVnNYa0NqNDREeTgvdlpVNlpibExNSmdVQXNBZUx4ZHEyYlZ0Q1FzTEFnUU5uekpqUnQyOWZxODFjWFYzejh2SW9pcUlveXNYRmhjZDc4ZFo4bnpCaFFraEl5SysvL3VydTdpNlh5M3YzN2wxWVdCZ2JHL3ZISDM4dy9hVkdiZHEwMmJObno2UkprMjdmdnAyYW1pcVJTT2JObXpkcTFLaWlvcUtZbUpqeThuSWVqL2ZXVzI5OS9QSEhwcjIxQXdZTTZOKy8vNUVqUjM3NzdiY3paODZrcHFZT0dEQ2dzckt5UjQ4ZTVlWGxFUkVSUzVjdW5UeDVjblZyQzNFNG5CRWpSb3dZTWVMU3BVdmZmZmZkaVJNbkZpNWNPR2pRSU5zVjZjY2ZmMXhhV3ZyUFAvOFllM1I1UEY1MGRQU0NCUXNzZTVLblRadG1leWp2K3ZYckt5b3FhdndtYjk2OHVYWHIxaEVqUnF4ZXZWb3NGa3VsMHZqNGVHYldhKy9ldlpjdFcyWTdaNENYRFNwU2NCSmNzdzFnS0wzWmxqQXZPZGNXY1JXSlp3MXlDWE1xdlhKSTNEaWF4Y0ZYQkFCUXMxOSsrWVhINHdVSEI5dHVabnVaMXZwdit2VHB4cDAyM2R6YzFxNWRlL3YyN2ZmZWU4OXErZFNsUzVkejU4N3BkTHF3c0xCZHUzWXhoWHBBUU1DSEgzNm9VcW1tVHAxcWRiWW5pOFVhTkdqUW9FR0Q4dlB6TDE2ODJLdFhMMExJOTk5LzcrcnErc29ycjloWnAzWHAwbVgzN3QwM2J0eFFLcFUxVnY1dWJtN0dEVkZyTkdiTW1PN2R1OXRvY09MRWlmdjM3OXVUNGJGanh6cDE2c1Jpc1pqT1o1cW1kVG9kajhkaklnQmdpc1VNTHdGNDBXbDBxZ0pKbHZFMHlMdWhnQ2QwYUViMWp1TGhqYktUVzR5bkh1MzdlWFNxMWRJWEFBQUF6c0ZnTU9oME9qNmZqOTVMZ09jUGYrckFTWEE0Wm4ya1dOekluRXVUOWp6dng1dTh5VzZkMGxkS0hab1JBQUJBdmNEaGNJUkNJY3BSQUlmQUh6eHdFbHgybFhFNzJBREdLcTh1d3g2ZlVJYnljN3NjbVEwQUFBQUF2UFJRa1lMek1KMDRhakNnajlRS1lWZ3pRV0JENDZrcSs0RXErNEZETXdJQUFBQ0FseG9xVW5BZW5DcGJrcUtQMURyUHVCR21wNUt6TzJuMEp3TUFBQUNBZzZBaUJlZGhPbkJYano3U2Fnajh3c1FSclkybkJvVk1kdldJUXpNQ0FBQUFnSmNYS2xKd0hseVRQbEpzU1dxRFY3ZFJMUDdqbmNjcmJwL1dGR1k2TkNNQUFBQUFlRW1oSWdYbndlV2dqOVF1SExHN2I1L1hUU09sSnpkUk9vM2pNZ0lBQUFDQWx4UXFVbkFlbktyTDdhS2IxQVpSZUF2WDVsMk1wNFpLYVhuQ0hvZG1CQUFBQUFBdkkxU2s0RHk0VmJjazFSbTBqc3ZsQmVBVk40THI0V3M4VmFSY1UyYmVkV2hHQUFBQUFQRFNRVVVLenNOMDFDNGhSS2RIUldvTGk4dnpIZkFtWVhPTWtiSlQyd3lxU29jbUJRQUFBQUF2RjFTazREeE05eU1saE9oUmtkYUU3eDNrRlRmY2VFcHJWYVhIMXRNR2cwT1RBZ0FBQUlDWENDcFNjQ3FtUlNsRzdkckRyV1ZYWVlQbXhsTk5ZYWJrN0hhSFpnUUFBQUFBTHhGVXBPQlVUQWZ1WXRTdW5Yejd2TTRXdVJsUEZTblg1WGNUSEpvUkFBQUFBTHdzVUpHQ1UrRnpCY1pqOUpIYWlTMFErL2FmWkJvcHY3QlBuWmZxdUl3QUFBQUE0R1dCaWhTY0NvL0xOejNGcnFSMkVnWTFjbS9YNS9FNVRaY2MyNkN2S0hOa1RnQUFBQUR3RW1EUk5PM29IQURxakVxcktDclBNWjRHZUlXSitDNE96ZWlGUVZOVTZZbU5xb3c3eGdqSHpUdGd4THRjRncrSDVsVXZVRnFWWGxhcWw1Y2JLcVdVVnVYb2RBQ2NCWXZGOXczbHVucnlmSUtmNlh0b25VWmJscThyTHphbzVJU3l2bmdiaHk4MGFOWFBOQTJBcCtNUzJaN3I0ZWZvTEFDZUlWU2s0RlQwbEM2M0pNMTQ2dTBXNEM3MmNtaEdMeEthTXBRYy9sT2RtMktNY0QxOEEwYk80UWhmM3FxKzR1WkpSZW9OWFhtUm94TUJjR1o4dnpCUmVBdlg1cDA1WXZlNmZiSTZOMFYrNTV3cU80bVFHdjYydy9jTDA1YmsyRzRENEJCK3Iwd1RoYmR3ZEJZQXp4QXFVbkEybVVYSnhyOTV1SXU5dk4wQ0hKM1JpNFRXNjRvT3JOWVdaUmtqUE8rZ2dPR3oyUUtSUS9OeUFMMnN0UFRFSm0xcHJxTVRBWGhwY0xpZW5WNXhqKzVWSncranRlcVNZeHZzbnhLUGloVHFMVlNrNFBSUWtZS3p5Uy9MME9vMXpMR0k3eExnRmVib2pGNHdsRlpkdE84WG5hVEFHT0g3aGZvUG04M204VzNlNTFRVUQyK1VuZHppNkN3QVhrYUN3QWkvVjZheUJlTGFQTVNnckNqY3ZjS2drREduTEE1WEdCTEpGcmx5WFR3SWkyWDFGb3phaFhvTG8zYkI2YUVpQldkVElzdFhxQ3VZWXk2SEYrcmIyTkVadlhnTWFrWHgvbDlOaDZvS2docjdEM21ieGVIYXZNOUpLTk1UUzA5c0lqVGw2RVFBWGxJOG42Q0FvVFBadFpndlVIeG9yVG9ubVRsMmI5dkhvMTBmRmw5WWR3a0NBRUJkd2xxNzRHeE1sOXZGV3J0UGh5TjA4UjgyaytQbWJZeG9DdEtLRDY2aFhvWU9CTW9ndlhJSTVTaUFBK25LQ29vUC9VRWI5RTkzdS9MaFRXTTU2dFYxcEdmbndTaEhBUURxTTFTazRHeE10eVRGcnFSUGpTTnlDeGcrMjNTVkVVMUJldEhlVlFabGhVUHpldVprTjA3b1phV096Z0xnWmFjdHlWSG5KRDNkdlJXM1R6TUg0c2JSYnEyNjFXbGVBQUJROTFDUmdyUGhjYXBNZDlUcFVaRStKYTZycC8rd1dXeWhxekdpS3k4cTNMMUNKeTEyYUY3UEVLVlZWZHc1NStnc0FJQVFRbVEzLzNtS3UzU1NRbTFwSG5QczNYVmtYU2NGQUFCMUR4VXBPQnNlK2tqckRzL1R6My9ZVE5NQmJ3YUZySERQU2sxUnBrUHplbGEwUlZuMHl6QXlHZUJGb0MzTzFqLzU3MS9HL2F0RURacXpSVzdQSUM4QUFLaGpxRWpCQ1hFNVBPT3hIbjJrdGNQM0R2UWZNb1BGZmZ5VjBscDEwZjdmbEpsM0haclhNNkg2Mzl3ekFLZ1BqTDJkOXRQSlNwZ0RVY09XenlBakFBQ29lNmhJd1FtWlRpVkZIMm50Q2Z6REFrYk80Ymg2UGc1Umh0S2pHMlJYanpqWkNrRGE0bXhIcHdBQWoybEtubmhEWVAzL0tsS3V1ODh6eUFnQUFPb2VLbEp3UXFiTDdXSWVhWjNnK3dRSHZmcVJJTGlKU1l5VzNUaFJ1UGRuZzhKNTFqclNtbXg0QXdBT1oxQkluL1FXU3FOaUR0aDgwVFBJQ0FBQTZoNHFVbkJDUE03alBsSURwYWNKTnQydEEyeUJLR0RvRFBlMmZVeUQydUxzL08zZk84MWdWMHdpQmFoWEtBMytTQUlBT0Q5VXBPQ0V6QmMzUWpkcFhXR3hQRHNQOWgzd0pzdWtGNXJXcWtvT3JTMi9HRThvcHhyQkN3QU94K0p3SEowQ0FBQThjNmhJd1FueHVXWWJ3R2djbDRzVEVrZTBEaHp6Z2RrY0xYbmltWUpkeXpRbE9ZN0xDd0FBQUFCZVBLaEl3UW14V0d3T20yczgxZWd3N3F1TzhUejlBOGZNRTRZMk5RM3FKSVZGdTFkS0VuYlRPdndFQUFBQUFBQjJRVVVLenNsMGNTT3RIaFZwM1dQemhmNUQzdmJvT0xCcW1LNjhkeUgvNzIrVkdYY2NsUmdBQUFBQXZFQlFrWUp6NG5GTUtsTDBrVDRyTEk4Ty9mMEhUV2NMcXF4cGFWQldsQjdiVUJUL214YURlQWxSYTNVL0hEei8zWUdFSEltc3VqYm5rcksrTzVDdzcxclM4MDJ0QnVXVnF1MlhITFByYks2azR0aWROTG1xNXM3MjI5bUY4VGVTMDRzbHp5VXZVbHhSbVNPUjVVaGtGT1hnOWRMT1BzZ2FzM3piRHdmUDI5bCt5ZDR6WTVadk8vc2dxN29HLzlsM3R2ODNHNjZtMjdYLzU3NXJTZjIvMmJEaTZDVzc4d1VBQUtnVzE0NDJBQzhlMDhXTktKb3lVSHJUY2J4UWg0UU5vb0xIZjFwKzZZQWkrYXBwWEpPZlZyaDdoYmhSRzgrWVFWd1BQOGNsNkdDYkw5ejU3ZVMxRmlGK0h3L3VhcldCZ2FJVzdUcVZYU1piUFczb2M4K3VXanFEWWNSUFcvUEs1ZTRpd1N2UmtjLzU3WHV1M2w5KzlQS3dkazJYVHhwa3UrV1dDM2QyWHJuLzJjZ2VqZnk5bjNWVzF6UHpYMSsxMDBEVE1ZMUN0cjczcXAxM0dTaEtyZFhYNXIxOEhvZG5zY0NQUktHOGxWMFk0T0ZpNTBNZUZrbHVaUmRLRk1ycUdoVEtLdE5McEVxTnpwNm55VlRxOUJKcGlVeGg1OXNCQUFCc3dOL1J3VG1aTFc2azFhbEZBbGZIcGVQazJFSVhuMTdqWEtNNmw1M2VadHllbnFGTVQxUm0zSFdOaXZIc05KQXRjbk5jam80aFU2clhuTHBHQ0prem9MTkthLzUzZlE2YkplVHo5bHg3a0YwbWkvRHpqRzBTcGxCYldSZmFSY2kzRE5hZWdhSmtTbHVka0pPNnRWa2FmLzQvKzgrMWp3amlzcXRkOGxUQTVkUjVoc2Z1cGhOQ1hvMXBhWGxwM2RtYm5pSmg5MmJodnU1aVFnaEZQNmUreXZ6eWlqbnJEeGxvbWhCeUpUMTMvNDNrNGUyYjJYUGoxZlQ4Q2IvdXFzMnJQeDNXOWUzZUhXdnpoRnJTR1F5V0pURUFBRUJkUVVVS3pzbHNBeGlOSGhYcE15Y0liQmo4MnY5VkpKNlJYVDlHNjAycUw1cXFmSEJKa1hyZHJYVjNqN1o5V0h5aEk3Tjh2cjdaZjY1VXJpS0V6RnAzd1BKcXExRC9UYk5HLzNEb0FpRWtvMFFhUGY4M3F3OUovTThzcHVUN05qNWg0L25idGNsbmVxOE9IN3pTaFRuT0tKRU8vSFpqamJma2xjdGpQLy9UUm9QaDdadjlOUEdWMm1SbEpqbS85SDVlU2JDbmExeGttTmtsalU3LzNZSHpXcjFoKzV4WG1ZcVVwbWxDQ0tzT1gyOU5TWVZpeXU5N2l5b1UwV0VCUFZzMFhIbjA4djl0T2VvbEZuYVBDcmZ6Q1cwYkJQWnUwZkJKMzV0Y1VIYm9kdXFUNTJzWGlxTC9zLytzUktGYU5zSDhIMTlpVHVIWGU4KzlFZHQ2Uk1jb21WSTk3dWNkazdwRlQ0aHI4NHd5QVFDQWx4d3FVbkJPSERhWHhXTFIvK3MvMFdMMTErZUR6WFp2MjF2Y3BKM2t6SFoxYm9ycEZWcXZxN2o1ai96dWVkZG1uZHhhZGVONitEb3V5K2RrLzQza0hWZnVCM200OW1yZU1MVklVcUhTZEdnWVpOb2cyTnZ0ODkyblN5cVVVVUcrN2NJREh4WkphRUlpQTh4SG4zSTVqeWI4YS9VR1ZlM0dmMnIxajIvM0ZBbW5kRzlyZWpXclRLclM2cUtDcWgxaWZUK3ZwRUtsNmRJazFEVFlPc3kvTmlsWjJuYnBMaUdFeitYTzMzSENHSHlsZFdTdkZnMFRjNHEwZW9PWVZQTzdIQUFBSUFCSlJFRlV6NDF1OE9pYk5GQTBJWVRGZW9ZMWFZNUVObVgxM3N4U2FiaVB4OXJwdzMzY3hKVXE3VjluYjg1Y0YvL2pHd1B0SE5MY0tzei92UUdkbi9UVjhUZVNuMTFGeW1henJxVG5QY2dyK1dSb3R3Q1BLai9ZSGJuOThGcEdQdk1QK3VMRDNJZUZra1U3VDZYa2x5MGEzWlBEeHZJVEFBQlF4MUNSZ3RQaWNRVEdWWGF4M083enhIWDE5Qi95amliL29mVHFVVTFoaHVrbFdxZVIzMDJRMzAwUWhqWjFhOVZOMUtBNWVaYTFoQVBkeU16LzlPL2pQQTc3NXltRG13YjY5dnA2blZ5bFdUQ2lSN2RtRFl4dE5sOUkzSHM5U2N6bnJuNXJxTGRZMUdQSlh4dzJlK240ZmhGK1hsYWZPYlp6aTg1VnE4RW5GZUhuYVR6MmRSY3ZITlhUZVBvZ3IyVEVzcTFlcnFJZjN4Z1k2R2xsZkxWYXB4LzgzYWFzTXRtTXZoM3RITEQ2RkNwVW10M1hIaEJDTWt1bG1hVlNZenpjeDdOWGk0Ylgwdk1KSVowYWhSaXJkSXFpbm1rZjZlV0h1ZTl1T0ZpdVVFY0dlbStZTWNySFRVd0ltVCtpdTlaZzJIUSs4ZDBOQjkvcjMvbURWN3JVV0JKZlRjOWJ2T3ZVazc0OXM3UzhGcm5YYkZDYnlIdTVKVHV2M0grM2Y0eHAvR2hpR2lGa1JJZG1oSkJYMmpUNVpjcVFlWnVPYkxxUVdDaVRyNWc4V01qRDN4d0FBS0F1NGY5WHdHbnhlVUpqSWFvMzZHaWFmcVlkS1dCR0VOd2tZRVFUZGQ1RDJUWHp1cFFRb3M1TlVlZW1jTnk4M0ZwMmRXM2VtYzBYVmZPWUY5TDFqTHhwYS9acDlJWXZ4dlJxR3g1RUNQbHUvSUMzLzl3MzQ2LzlHMmVOYnQ4d21HbVdtRjFFQ1BseVRKOHdidzlDeU1LUlBUL2FjbXpLNmoyNzNoL1BERWsxRXhYc0Z4WDhyTmFJYWg3aTkyYjN0bitkdmZuK3hpTmIzaDFqMlJXMjZ1amxyREpaejZqd1llMmFWdk9NT3ZEZmM3ZmthdTJJRHMwbWRxMHlSalRFeTUwUWNqVWpqeEJ5TGptcitmK3RZdUk2QTBVSVdiTDM3RGY3ejVtMi84OXIvVVoxYWw2YlRBd1U5Y3Z4SzZ1T1hhWm8wcUZoME8vVGhubTVQdnEzbE1WaWZUR210NXVRLzl2SmF6OGZ2M0ludDJqSnEzMkN2ZHh0UEMydFNKSmRWdTFpeTlYbVlLQk1UOTlkZi9CTVVxYnBwZU4zMDFwOStnc1RtZFczVTVDbjYvSWoxdGUvTFpFckNTRkw5cDFkZHZnaUU5azVkOXpndHBFL0hMcXc5OW9EMDRvME1hY3dzMVRhcmtHZ2NiR29nVzJhYkg1M3pMUTErMDdjeTVpejRkRGE2Y09mOUlNQUFBRFlnSW9VbkphQUo2eFVQVDdWNnRVQ25sT1ZQUzhFWVVnVFlVZ1RkVjZxN09wUlRWR20yVldEdkZ4NjZZRDB5bUZSYUZOeDQyaHh3MWJPTWN2VVFORUdtbjUvWU9lSlhhT1pTSzhXRGVlUDZIRTlJNzlwNE9QaHl0K083eit5UTFUcy8yWkxqdXpZL0haMmtaREg5WEo5NWwvQzNaeWk4Yi9zTkFzeW85eXZaZVMzL3ZSWE50djg1eHVWVmtjSTYySnFUdXQvLzJwMnFXK0xpQldUQjljK0swbWw2czh6TjNrYzlrZUQ0MElzQ2p5bFJuYzFMWThRNHUzNitBOXloVktqTlZBaVBsZklyL0ovWnp4dXJRYVgzczBwK216SFAzZHlpd2toYjhTMlhqUzZwK1hTUGg4UDZScm03YkY0OTZrekQ3SUdmTHR4VHYrWWFiM2FWN2NDMFBqWTFsK002VzNQcXltS1ZtbDFLcTFlcWRWZWVwajczNFRiTFlMOWpSOUt3SDMwL0VxOWdSRENZVCtPY05tc1NyVTJyMXh1NCtIbENuVzU0dEh2ZEFhYUN2ZjFqQXJ5VFNvb3ZaVlZZR3l6NzFveUlXUnM1eXJMU3JVTEQ5bzBhL1NVTlh0ZWoyMWx6NmNBQUFDd0h5cFNjRnBtOWFkR2g0clVZWVFoa2NLUVNIVnVpdXphVVUyUnhZNklsRUdWL1VDVi9hQ016UkdHUnJvMGloWkh0SDZoUzlPWXhxSDdQM3c5cTFRVytkRUtzMHRIRXgvV2VQc2ZwNjhUUXJhKysyckhSaUhQS0VNM2thQ3J4YnBCVDYxWmNOM01DbDUyNkVLRlN2TkdiR3ZMY3BRUWNpUXhWYW5WTi9EeE9MVmdpakU0L1k5OXArNW56aC9lWTF3ZFZVcGxjdVhLWTVlM1hFaWthT0ltNG44eHV2ZUlEbEhWTlI0WDI2cEpvTmU4VFVmenl1WGZIYnl3NitxRGQvdkZER25YMURpbzJOU2hXeW5IN3FScDlRYXR3YUF6R0hSNlNxc3phQXdHalU2djBSdlVPcjFHcjlkbzlkcXEvYUtFRUEveG8zWGFsazk4dkJkTzl5Ly96SmRXOW1rUjhldlV4NXNHNlF5R01aMWFtTjB1VjJ0ZStXNlRYSzBsaFB6bnRiNUQyejdxNGhZTGVJU1FBVzBhSnhXVTNNMHRab0lVVFIrNGxTem1jNGRhOUlTM0RQVS8vc2xrVHhmOFZ4UUFBT29ZS2xKd1dueXVnRVZZTlBuZjRrYVlTdXBvd3RDbXd0Q20ydUxzeWdlWEZROXYwbnFMblU0b2d6bzdTWjJkVkhabUI5OHZWQmpjUkJqU1dCQVl3ZUkraysxUG5xbEcvdDVsbGFvV0lkV3UrcE5TVUtvMVVCRituaTRDODAvM3NLaE1yVE04MDExTnduMDlmMytyM28yOTlIVjNJWVFlMExyeHd5S0phWnpIWVlmN2V1NjYrb0FRMHE5bEk5TkxlZ05sdXZoVGJjaVU2ZzNuYnYxNStrYWxSa2NJYWVUbitmbm8zZ0dlcm1iSm1QRVFpMVpPSHZUMXZuTTNNZ3ZTaXNzLzNITDArNFBuMyt3UlBiNUxhemRSbFJXL0RSUjlPaWxUd09VS3VCdytsOE1jdUFyNFBxNmlqT0x5VXJseVlPdkd2cTVpa1lBbjR2UEVmSzVJd0hQbDgxMkVmRDkzODAxSDcrVVc1MHNyTFpQaGNhenNYTHI2bjJ2eS8rMHFaTGxWejZzeExRWkhSMFlHK2x4Snl5T0VzRm1zZGUrTWZKQlhhblZISDVTamhKRE16TXhidDI1RlIwZEhSRVNZWFVwUFQwOU1USXlOalEwSUNIaW1PUlFXRm03YnRxMVBuejZ0VzdjMkJpVVN5Y2FORzd0MjdkcXhZMTN1RmFSUUtEWnYza3dJR1RkdW5JZUhSeDArMlNxdFZxdlZhbDFkYmEyTnI5ZnIxV3ExU0NUaVdQemJMcFZLS1lyeTlyYTFPN0ZVS3RYcjliNit6cis2SHNBTEJCVXBPRE0rVDZqUlBScTVpK1YyNndtK2Z3TnYvd1plY2NPVmFiZmxEeTVwaTdPdE5LSXBiWEcydGppNzR0WS9oQkIrUUxnd3VMRXdxTEVnSVB3RjZqdnQxQ2hrMzRldlYzZTE5OWZyczh0a1M4YjI3V0t4V05HSVpWdU5mVmJQd2FuN0dSZFRjNS9peHZranV0ZHRKclA3ZFNLRVRGbXoxeXdlNE82eTgvM1hMai9NSllRTWJOUFk5SkpPVHhGQ2VOemE3cGFwTjFBamYvcWJtZXJwNXk3K2RHaTNMUmZ1VFA1OWovMVAyRGh6MURmeENmZnpTZ3BrbGIrZXVEYThmWlJaUlRxc2ZiTmgxYXdJdFhqWHFVM25FLzg5b2pzem83aEd4KzZrR1krdnBlZTFDZ3VvYnJXaGtnckZ1ck0zQ2FHRFBkMHNpMWlGV3VzcEVucUtoQXExbHFudE5YcER1STludUkrblFxM2xjVGw4TG1mTlA5Y3lTcVFMUi9aaytsUmg3dHk1MTY1ZHUzWHJsdVdsbVRObkppVWwzYjkvLzFubmtKMmR2WERoUWxkWFY5T0t0TFMwZE9IQ2haOS8vbmtkVnFRMFRiL3p6anZ4OGZGOFByOWp4NDd0MjdlMzBWaXYxNTg3ZDg1R0EwdUJnWUhObTFlWjc3MWt5WkxseTVmbjUrZmJLRXIvL3Z2djJiTm5Ieng0c0h0MzgvOEV6Wnc1TXowOS9jcVZLelplT25QbXpKczNieVluSno5UnFnRHdUS0VpQldjbU1LMUkwVWRhbjdCNEFwZW9HSmVvR0YxNVVlWDlpNHFVNjVSV1ZWMWpiVkdXdGlpcjR1WS9oQkNPbTdmQUw1VHZHOEwzQytYN2hiRUZWbFlBZ2lkeU5UM3Z6ek0zbnVMR09xOUkrVnpPcEs1dDBvc2xTcTN1MVAxTUxwczFzRTBUUW9pWFdLUTNVRy9FdGs3TUtlb1FFV3g2aTBhbloyNnM1YXU1SFBiSGcrUCtuNzM3RElqaTZNTUFQdGZ2T09Eb1VrUkZ4SUt4UlluWVRUUmkxOWcxMXRoYlJFM1UyR0tzaWQyb3hKcUlzYUdpcU5pTjNRU3hSaU4yQVJYcC9YcDlQNnp2dXQ0ZGVDQndsT2YzNlhaMjkzWTROZUc1bWZuUGpIMW52bW56NmJndm1vaUYvTnV4aWFhWDNZMVAwaGtNL2w2dUlwTUUyTFJHNVNOVEI1NjY5M1R6K1Z2ZnRHNWt0SjhLYmNmbE8zcUQ4Zmozb3pkcGhKQ0QxMlBvQ2JxMHJnMXJ1VW5lR3lQVjZmVUhyaitnWHYvN01ublF4dkFBWDg4dDMzUTNPNnE1NFd5MFFxM3QvbW50VEpuQ0tKRm15NVdmenQxc2REMXo0OXpCTGVyLzBMM1ZnZXNQWHFSbTNYaVJzSFp3eDArOGkzZm9yL1E3YytiTXhZc1hXN1JvY2ZMa1NXWjdvMGFOVWxKU29xS2ltamR2SGg0ZXpqemw2T2pZdlh1cG00OWdvUjkvL1BIWXNXTzlldlc2ZE9sUzc5Njl6NXc1NCtlWDUzWkhVcW0wUjQ4ZUlwR0l4N1BveXd1cFZOcW5UNTl0MjdZVlNWZnpLVjZvVkNxRndqTHpWU1pBeFlSRUN1V1pnQ2NpNU4zMkNXcXRpczgxL29VUHJJdm5XTW14UlUvSEZqMlZyeDhyNG1Ka0wrN3BGZm1WWnRIbFpzaHpNK1F2N2xHSEhMR0U3K3pKYzZ6RWMzRGpPbGJpT2JxVnFySzlNL2FlZVpObC9zZEp6cFlTUXBZZXZXd3ZNdjQ3R1p1YTU1NGZSMjQrbW5Qd3I4SjFadVhBRHZsc25ybDJjTWN2L0kxbkllYWx4NXE5c2FsWkZseFlZTTUyTnI4Tzdmd3FJL3RDekE0Um4vY3JvMkRTd3I1Zm1GNHZVMnNJSVVKdUVmeS9yRXVqbXMzOXZPbUN1bVlmMTNqdXBpeTU2dWYrN2V0V05qOGZ1M1BEbXAwYjVsZUxlTW1SeS9vOEptUnZPR3RtWUtkaFZYZWpSUHJYZzlqa0hKbVBxME5zYWxZMVZ3YzdFVC9xV2NLd3pSRi9qT2xoTkNwNy9mbnIzZGZ1OFRqc3FaMmF6VDk0M3VpZHVXeDJVOSszQzVWMWVzUE4yRGVFa0ZvZXpnNDJiMzkzciticUlPUnhEd1VQK0dIL3VaUC9QdXU3L3NDQ3I5b1cxWHJkc2lnakl5TTRPRmdpa2J4OCtYTE9uRG5NS2F5alJvM2FzMmVQVUNoODllclYvUG56bWVON2ZuNStWQ0k5ZCs3Yy9QbnpDL1RFR1RObTlPelpVeXFWOXUzYmw5bWVtNXRMQ05td1ljUEJnKy9xa3lrVUNrTElIMy84Y2Zic1dlYkYrL2J0SzhSc1c2MVdHeHdjdkhQbnpzNmRPMi9mdnYzZXZYdGR1blRwMHFYTDNyMTdHemR1bk0rTjY5YXRHekJnZ0NXUDZOU3Brd1ZYZlpoS3BXclpzdVdzV2JONjkrNU5ONTQ2ZFdybXpKbjc5KyszczdOcjE2N2RtREZqZ29PRFVXOGZvTlJDSW9YeXpLaVVrVnFyUkNJdHRZU1Zhd2tyMTNKcytaVTY3YlVpN29FODdvRW0vYzBINzlMSnNoV3liTVhMaDNRTFcyakxjM1RqT2JoeDdSeFpmQ0diTDJMemhXeUJpUDMvMXlVMjcxZXQxUjI1OVVpYlYvNGdoQkR5NEhWcWdkNVRvOWNwMU5yQzlVZGpVaktIU2NEam1oMWtNOHNxdjliTjNmOVhqdEo0N3YycmpHeEN5TmFMTncvZE5KNHFPYkg5WndVdHVlUm9XL1JmWjd4ZDZjcllUYWVPcDB2a2QxOHpyNkZtN1Y2Y081dzVhM2Q1NU5YTjUyK1p2dUhtdjI0U1l2aXFTWjNWSi8rUmlBU3J2dzdxOSt2K08vR0p3emRIN0JqYmt3NmxPUXJWOTN2T0dBZ1oxS3hlRldjemdVUXM1TytaMklkNi9kZURGemUzdnlHRXpPemFzazJkYXN6TDdFU0NEY082YkwxdzY1ZGpWMmNmK012VDBhNVY3YW9mL2FtVVBXcTFldWpRb2JtNXVWZXZYdDI3ZCsrV0xWc2lJaUxvQWNOdnZ2bm04ZVBINGVIaEhoNGU3ZHExMjdScGsybmNrc2xrTDE2OEtOQkRjM0p5aXU0bktJQ1VsSlF4WThhY1AzKytUNTgrbXpkdjVuQTRqUm8xT25yMGFPL2V2VHQyN0xoMjdkcXZ2LzQ2cjN1blRwMDZhOVlzUzU2U25aMU5aOGduVDU1b3RWcENTSHA2T2lIazhlUEhJcEdJRUZLelpzM2s1R1NqRzdPeXNxaFp5Z2tKQ1lTUVNwVXFlWGg0L1BiYmI4eEV1bi8vZnJsYzd1dnJTd2o1NnF1dmZ2enh4K3ZYcjIvYXRNbkJ3WUVBUU9tRFJBcmxHWmZEWTdIWUJzUGJYOFRWR2hYQnpKMVNqKzlTbWU5U1dkSWtTSytVcWhKamxVbXhxc1FYNmxSTEZ6cnFsVkpWb2xTVitJSGYvRmc4QVl2RFkzRTRMQzZQeGVheU9Gd1dyNGpySnoxTFR0ZnFEWTJxZW9TTzdXbDZ0c3ZLM2E4eWNyYVA2aEZRM2RQbzFJQ05CMk1TekNmVkZqV3JiQjNaclhEOXlXdFlqekxsejVNY2t4MWY4a0x0QkZPNGJoVGEyUWZQMDNMTlQrMk9lcFpnMnRpLzZTZm1WMjJXTEkxV1p6U3ZXS2MzWk12ZlcwU2cwZWtJSVZLRm10bXUxdXBNMyszY2Y4L3Z2a3hxVmF1cWw2TWQxVkpKWXJ0ajNGZjkxeCs0K3pKcFljU2xGUU03VU8wL2hsOUl5TXl0N0dRL3JYUHpEM1p5M3ovL1VTOXlGS3JmTDkwZTBicVIwV2pTNk04YisxVnl2dm9rdm1MR1VVTElpQkVqcmw2OXVtZlBucXBWcTQ0ZE96WXNMS3hQbno0M2J0emc4L2txbFVxcFZFNmFOT25MTDc4a2hIVHUzSG40OE9FM2I5NzA5bjZ2bkhXUEhqMTY5T2hSaUVmYjJ0b2FUUktPam81dTM3NzlwRW1UUm80Y1NUYytlZktrU1pNbUkwYU1tRFp0MmtmOG9PVGd3WVBmZmZkZFJrYkdyRm16ZnZqaEIvcHZRcE1tVFU2ZlB0MnZYNy94NDhkSFJFU3NXTEdpV3JWcXByZVBHVE9tYmR1MmxqeG85dXpaOU9zT0hUcGtaTHdySWZiNTUyKzNTcnA1ODJaZXkyS0hEUnRHWHpOZ3dJQng0OGJkdS9kMjdreG1abVprWk9TMzMzN0w1WElKSVV1WExtM1VxTkg0OGVQNzlPbHo3dHc1aXo4SkFDZzVTS1JRemdsNUlvVmFScjNHVXRLeWhTMjBGZm5VRS9uVUk0UVl0QnBWY3J3cUtWYVZGS3RLaWpOVHA3ZUFEQnFWb1ppTFhWR0xBMXZXcW1KMjdKSDZQVS9JTnpNeXVYUHNWeHFkM3V5dXBCNE9kaDRPZHNYUjIyWitsUzBzcTBNSU9YTDdVYTdpWS84SVRGRkRoZlJocmxMdE8rM3Q5amx6ZXJRNk5uMlE3djBCNTl1eGlkLytlWklRSXVKelQzdy9tUGQreFYyblFoV0dQWFAvK2VLSVMzbWR6WmFyQ0NFanR4M2g1N0h2YUs4QS8rQ09nZS9kb2xBU1Ftd1kyNlUrU1VvM1hjQkpDT202YWsvK2ZWTnJkU3VPLzAwSSthYjFweGt5T2QzdTQrcjQrK2dlcTA3K1BiZDdhNnBsNTVXN1IyOC9aaEd5YWxBSDJ3OE5mVDlKVExzUUUwdTlYbm5pNzljWk9iRXBXWXRNSmkyMzlhL1cxdDg0Z1dSS0ZXK3ljaE96Y20yRkF0TWFYUjlQbTVYeWN2TjNoYnRYazVuTWR5MnlMdlh1M2J0NTgrYXhzYkViTjI0a2hMUnQyelkzTjNmcjFxM1UyZWJObTJ1MVd1cVV2NzkvY25MeTBhTkhuWjJkTFp5L1drbzhlUEJnd1lJRnAwK2ZybFNwVW5oNE9CV3dtV3JYcm4zeDRzVng0OGFkT25YcTBxVkw0OGFOR3o5K3ZJZUhCL09hT25YcWZQNzU1eHFOUnExV3ExUXF0VnF0VkNxcDBLNVFLSlJLcFZ3dWw4dmxNcGtzS0Npb1k4ZU8xRjJob2FGcXRab2FiYzdPenQ2elo0OUFJS0JLSDRXRXZMY0I4cTFidDdadjMwNElDUTRPcmxtekpqVkcycTFidCtEZzRELysrSU82WnMrZVBWcXRsaG5YKy9idDYrSGhZV09EdWdNQXBSUVNLWlJ6Zko3d1hTTFZJSkdXVlN3dVQraFZRK2hWZ3pwVXA3N1NwQ2VxTTVNMW1VbWFqQ1NkTE52YUhUVGpjV0k2SWFSaEZYZVowa3g0TXhnTWhCQ2xXbXQ2bHMvbDhMa2N0VWFuMWVsRi9CSXFjRG9nc0Y2SGVyNFdYRWdJSVg4L2VWa2NpZFJkWWx2SDA0V0tYczlUTWxtRTFQNy90RnRuc1kyYnZYR3RvS2ZKYnd2OEtOVGFGOG1acG5tcEVPUXFkVUptZml1WkNTR3BPZks4VG1YS2pFZHgwNlR5LzI5c1E2anZGSnpFb3NFdDZ6T3ZpYmoxNkorbnIyZDFhK0hJU05GWEg3K01mcDdBakw2Yi9ycnhMRG5EMzh1MWRaMnFFVGNmTXQvaEUrOUtmNHo1aW5wOS9NNlRoWWN2RVVMR3R3K3daRXZiOVdlaU9XeldwOVU4bzE4a2ZOK2wrZm96MFh2K3VXOG40cy9vMnBLNlFLUFRKV1ZMMzJUa3Zzbk1UY2pNZVpPVmV5Y3VpUkN5TityKzNxaTNnNnZ0Ni9vVVJ5TDlxS0Y0aThmOExkR3JWNituVDU4YUZYZU5qSXlrRjNCU3MweHAxNjVkcTFXclZqRWwwb0NBZ0pTVUZLTUNRbjUrZm0vZXZLR0NYRUhGeGNVdFhyejR3SUVEQm9PaFZxMWFuVHQzam9tSnlhdG9jSXNXTFZKU1VsNjhlTEYyN2RxTkd6ZCsvZlhYNjlhdFl3NnFOMmpRSURZMjF2UkdGb3NsRW9sc2JHeHNiVzNGWXJHZG5WMmRPblVDQXdNSklXM2F0Q0dFM0w5L1B6czdtd3I4OUZyY3dZTUhNOStFanAxZmZ2a2w4NDlqeDQ0ZHpabzFHejkrUEhYNzZ0V3I2YWlzMCtrNEhFN0xsaTBMOGNrQVFNbEFJb1Z5anJtVVZHL1FhL1VhTGh0N0dKUjVmRmR2dnFzM1hlL0ZvRkZwTXBJMG1jbnF6R1JOWnJKT25xMVh5SFJ5Nnl6Qm9tWElGTlI0V2o3WDVIKzJwcnZ6eVJtRDg3bWdDQjIrK2ZCdXZKbnFzbWFsbStTdUlqRytmY0Q0OWdIVTZ0QzJpM2ZZQ3ZsRzZ5Mk5ITDMxaUJEeXVYKzFDekZ4Si81OVVpU0p0R3VqV2w5KzRxdlI2UzQvZnRuT3BOUlQ2OFcvWjhsVis3L3RXOXY5dlJXcWgyODliRmUzdXIxUVlMb1B6YXUwSENwc1U0ZVg1MzFqK3REN3IxTCtlZnE2WXdNLzVqQjFuOC9xTXEvUjZIUmJMdHdpaEV6dmxOOHMzR3VQWDA3ZmM5cEFTT3ZhVmFZRUJlWnpKZVg2ODljbi9uM1M3ZE5hZXIyQkVHSW5GR3diM2IzMzJyRE41MjlWZFhGSXpKSWV1UDRnT1Z0cWRqRzBuVkJRMDkzWjA5SE95OUcrZnBWaUtzUDdFZnZ5NXJ1RXV4RDgvUHlTa3BKTTI2a0JVcU1kUnpwMTZrUXRpU3dxR3pac1NFeTA5RjhvSWNUR3htYk9uRGtXWHB5V2xuYnc0TUhhdFd1dldMSGk2ZE9uVTZkT3pmOTZEdytQTzNmdS9Qenp6Nkdob1Y1ZVhrWnp2TVBDd2hRS2hVQWc0UFA1UXFGUUpCTGw1T1EwYU5EZzFLbFR6Wm8xeStkdER4dzRRTDNZdG0xYllHQWdGVmFaSWlJaWJ0eTQ4ZGxubnpFL2JhbFVHaG9hU2dpSmpZMk5qWTNOeU1pNGVQRWlJV1RqeG8wREJ3N2N0Mi9mb1VPSHRtM2JabmFPTVFDVUVraWtVTTRKallvYmFaUmM3S3BYN3JCNEFuNmxxdnhLVmNYdnR4czBLcDFDcWxmS2RFcVpYaW5US1dRR2pkS2cxUmowT29OT2E5QnBDZlhpN2FGTzllWlpFZmFxdXFzalhjdVVwdGNiYnNRbTBDTS9kVHhkVEd2dEVrTGkwN0tUc3FWMkZwY2ErbmpNTFM3TGhMUC9QWTlQenhieHVVdjd0ZnQ4eVk0VC96NmQzcmw1WG51dVdJN0xZUnNJWjhTV2lGdHhpU3NIZHZncW9JN3BOVUx1ZTNPdHo5eC8vbVA0eFpDek53NU02ZWZsYUc5MDhaT2tkRUtJcjV2anZ5K1R2ZzRKTjNrelFxODE3ZmpMbjJacmdYbzUycCtlT1lUSDRYeGV4eWRYcWNvbmVGK01pWnU4ODdoR3A2L3ZYV25qc0s3Yzk2Y3htMUpwdFBNT25HY1Ixb1IyQVhTbFgyOG55YVp2dW00NWY2dkRKNzUvWExrclU2bHJlYmg0T05wNk9kcDdPdGg2T3RwN090bGRlL3h5M2VuclhSdldYTnl2WGY2UCtFaGNCemVQQVJhVnlhRWxoYTlScHlWUWRieUx2RC9YcmwzTHpEUXVoWjJUazZQWDY2bnhVbHJSeGxFcWpQMzMzMy8wb1ZxdDFtcTFJcEhJN044WmhVTGg1ZVZsZVNKdDBxVEo4ZVBIbXpadHl1VnltemR2M3I5L2YvcFVUazVPN2RxMWh3OGZ2blRwVXJxUnpXYmIyTmlzV0xGaXhvd1pwcldDYXRldVBXVElFR2JKWDJwS1NJOGVQZGlNRWwvZHVuV2pwejFUZTdUczNMblQzdDQrSnlkbjc5Njl5NVl0Mjdkdkg3MmdsT3JKM0xsemE5YXNPWFRvVUdZaXpjM05YYlJvRWZWYUxwZXpXQ3o2c0gzNzl2WHIxMSt6WmsyTEZpM1dyRm5UcjE4L0N6OFFBQ2hoU0tSUXpySFpIQTZicTlPL0xVK3FWTXR0Qk1XeURBOUtJUlpQd09VSmlMMnpoZGNYZXNXYVdmU0lIMDJsMFU3ZGRZb1FscWVEclZ5dHlaS3I1dlpzWTNhdTQrejk1OEtpSHRpS1NpNlJtdTcrY3VQRm01SGJqbnp1WDIzZFlPT3FvY1czKzR1RlZCcnRpc2hyaEpEZUFmNXU5cllkNnRVNGV2dnhpdVBYVmc0Syt2ZzM1M0U0emZ5OGI4VWx6Z283NjJvdmJsbXJTajRYdjg3SW1SVjJsaERTb2xZVjB6aXEwZW51dlVxeUUvRzluU1ZwVXJsQ3JXMVUxYU5kWGVPaDE3OGV4TjZKVHh6YXNpSDE5VVMyUWlYNS8vY1VJZWVpRldvTjlYcjBGNTg2Mk9TNU9QYlBhLzh1UEhSUmJ5QlZuU1ZiUjNhM3NlQ3J0NlZIcmp4UHlld2RVS2VteDN0RHZwOVc4OXowalNjaEpEZ29jRm9uTTROYUQxNmxmUEROeTZXaFE0ZW1wcHF2T2pabzBDQ2psdHExYXhmaG80MUs4a3lmUG4zcjFxMzM3dDJyVk1sTThHN1RwZzAxbDloeUxWcTBvRjV3dVZ6bTdqVlVDVndlajhkc3BMbTZ1dEt2OVhvOWRUc1ZMMXUyYkVtSDJQVDA5S0Nnb0EwYk5qUnMySkJxbVRGamhsRVBmLy85OTl6YzNBRURCdno1NTU4SERoem8wNmRQMzc1OVEwTkR1M1RwUWwwd1pjcVVseTlmN3QrL1B5MHRqWG1qaDRjSE5YWk4xWGFxVmFzV002L1dxbFhyMnJWclE0Y09IVFZxVkU1T3pxaFJvd3Iwc1FCQXlVQWloZkpQd0JQSlZXOFhoaW5WeFRMYkVPQ0RVckpsVS80OEdmMGlvWnFMdzg3eFh3ME9PWlFsejdPMEVsVkJ4MTVZRXBzVmZSc1VPUGFMSmpZQ0h1LzlhajFDUHBjUXdtR3hUR3N2UlV3ZHFOUG50NWRNMFRwOTc5bU5Gd2x6ZTdhaFczNCtkdlY1U3FZTm56dWhmUUFoWkh5N0pwRjNIaCsrK2JCZjA3cWYrUmJCYXNiZ2pvRlBrdExQM0g4K1lVZmszb2w5OGlwVG5LTlFqZHAySkZ1dWF1TGp1YVN2bWRIQ3FLZXZsUnBkb0o4M1BaQlZ0N0tyMGZjVWhKQ2tiT21kK01SQkxlcDVPMGt1UDR3Zis4ZXhQOGIwcEw2cTJISGxEbjFaZlc5M3M5M1E2dzFMajE3KzQvSmRRb2lmdTlNZlkzcTYySCs0Z2t0TVFzcXV2Kzg1aW9VenUrYTV2bzVkcEVzeHk3bzNiOTZrcHFZdVhyellhTytUenAwN2E3WGFNMmZPTUJ0Ly9QSEhnbWJDSWlTVlNoMGRIUXQ2bDFhclZTcU5xeTNJNVhKQ2lFYWprVXFsUnFlb2tWTG1RNm5Ld0lYb2NFNU96dkxseTN2MTZ1WHM3RXdJY1hKeU9uYnNXRkJRMExwMTZ6cDE2c1Jtcy8vODg4L3c4UERCZ3dkMzdOaHgxNjVkWnQrRWFqY1lER3ZXckJrMGFCQ2QxZDNjM0k0ZE83Wnk1VXJtMkM4QWxDcElwRkQrQ1hoQ09wR3F0VW9ETWJDc3M1OGlWRnhIYmozNjZmREZiTG1xUlUzdlZZT0NYTzNGK1YrZmxDVWxoRGdXcWxxc0pUS2tpbVhIcnVSL1RXcU9qTm94OWZ1OVovSy9zbVhOS2owYUYrVndFQzB4SzNmaDRVdG43ajl2V2V2ZFJocS9YN3E5OCtxL2hKRHZ1N1NncHVuVzlIQVoxTHorcm12M3h2MFJHVGFwcjUrN3BhUGllV0d4V0NzSGR1aVp0UGRGYXRiWTdjZk96UjRtNUJuLzcxS24xMDhLUGY0MEthT3lrLzF2STdyeVRWYVFVaVdMQ0NIdDYxYlA2MEZhblY2aDFxZzBXa0xJMDhUMFYyazVLYmxTdFZhNzV1US9ZWlA3V3Q3aHBHd3BJZVN6Nmw2YnZ1a3FzYkZva3lzL2QyZFhlNXRGZmI1d3RrTUJVb3Zjdlh1WDJ0eVNTazAwRG9kak1CaU1HamRzMkZEaUhYd25PenU3RU1zbVEwTkQ4MXBCdW1QSGpoMDdkaGcxZW50N1AzandnRDZrRXFtZDNkdFpTSC85OVZmcjFtK0xQMU96ZGlkTm1rVFAybFVxbFYyN2RxWHZuVDE3ZGtaR1JuQndjRmhZR05WU3FWS2xFeWRPT0RnNHNObnNNMmZPVEpreXhkZlhkOFdLRlhsMVhpYVRoWWFHVW10V1EwSkNEaDQ4ZVBMa1NYdjd0OU1XZUR6ZUR6LzhRQWhSL2QvT25Udmo0K05mdm56NTIyKy9VZU82QUdCRitFY0k1Wi9nL2FXa0tyVkN5TWR2WUZCQ2JyeElXSGM2NnArbnIwVjg3ays5Mnc1dTBjRDBtdlJjK2YxWEtUWUNycERQWlJOVzlJdUV1eThUQ1dIUmxXWmpFbEtHL0hhb3FMb1VNcUtycDZQZG9Sc1BMYmlXSkdaTFAzaWx2VkJRdElrME1UT1hFQ0pYYVRyOHZGT3UxdGJ5Y0I3VDl1MmVoT3RPUi8xNitqb2hwRXREdjZHdEd0SzNUTzBZZURFbTluVm03dkRORVR2SGZlVmJ5ZWtqK3lBVzhqY002eko4UzhTeS91MU40eWdoaE1ObWYrSHZjLzlWeXRhUjNaeHN6WHgza0pDWmMvenVFejZYMDdGZURhTlRtLys2OGR2NW0wcTFWcU43TjlROGV2dXgvNzlrM1l4OWMrV1JwWnQvc3Rtc1ZZT0Nhcm83ai8yaWljQmNWd2toVXFXR0VNTDhRWGdjenAvamVuMThlcTg0cUttaEFRSEdROXhONmtxQ0FBQWdBRWxFUVZUVVdLaTd1NWtSYkc5djd4czNicFJVQjk4eUdBd1pHUm1teXpzLzZMUFBQbHUwYUZGR1JvYVQwN3QvUGlxVmF2SGl4WUdCZ2ZUc1dlcWpjSGQzbDBqZTJ5OHFLeXVMRUVLRndCVXJWckRaN0NwVjNzNTRUMDVPOXZQek8zTGtDRjNaS0Q0K25yNHhMaTV1NTg2ZC9mdjNyMXYzdldwZW5wNmUxTnJkd1lNSGk4WGkzYnQzaThWNWZwZTNkZXRXTHBmYnFsV3JseTlmYnRpd29WT25UaU5Hak5pMGFkT3hZOGVvNVBucTFhdjQrUGprNUdUcWVpb2VlM3A2NXVUa01IOWVBTEFLSkZJby93VDg5MzVaVkdya1NLUlEzSlFhN1lXWTJGM1g3a1U5ZXkza2NVYTJhVFNxYldNM2lmbGZwK1FhalVuUlhaYUh4TFpMdzVyVWdWYXZ6MmVLYjBGcHRYcHZKOG5qRlpQenZ5ejYrZXNobXc2MzgvY0pHZEUxL3l2WjVtcXJmSXc5Zjk4bmhPZ01CaTZIODFQdmxnT2IxZU93MmNuWjBsbGhaeTgvZWtrSWFWMjdpdEdTVVFleGFOdm9IbjNYNzAvS2xuWmZ2V2RtdDVaRFd6Yk0rd2xtYUhYNm1EZkd5eU4vSGRwSndPUGNlL1cyd2lxMUllcXo1QXlkUVU4SStkVEhZOFBRemtxdGxyNkE0dVZnNzJ4bnMrandKWTFPMzY5cFhVZVR2UHBaamNwdnNxVDJJb0d0Z0djckV0Z0srSFpDdmxqQUZ3dDRJajVQYnpEOEdINGhSNkdTS2RVNUNyV253NGNuYnd0NDNHOFpsWFVmSnFSbUsxUzJBcDZJejlQcDlWZWZ2THdULzRZUVZtV245MWE2SW80V1NFQkFBRjB5aDdKcjE2N0hqeDlUODBJblR6YitCN1ZseXhhckRMNGxKeWRydFZxak1WdEwxS3RYejJBd2RPblNaZWJNbVpNbVRhSWFzN0t5Rmk5ZVhLOWV2U2xUcGxBdFQ1NDhhZE9telpBaFErZ1d5c09IRDFrc1Z2WHExVWVQSG4zczJESG1LYk9WalFnaFFxRXdMaTZ1V3JWcWJkdTJYYmh3b1dtWElpTWpSNDBheFdLeERodzQ0Ty92bjFmUFUxTlRWNnhZTVhIaXhIdjM3bEhSZXRXcVZidDI3WHI1OG1Wd2NEQ0x4Zkx3OEtoU3BVcmJ0bTJyVktseS9QanhsSlNVczJmUFZxbFN4V2dISFFDd0ZpUlNLUDlZaE1YajhEVzZ0OXNuS3RWeThvRXBrd0FmWmU4LzkzODVkalZYcWE3bTRqQWxxT25YemV2blB6SFMyMG5TcWxZVnFWSkQvZUptSStEVzhYUWQxYmF4N2Y4WGNGWnpjZHc2c2x0UmRhK09seXRWVkRiL3k2amZIVm1zRDE5WjVGenR4SVNRZHY0K1MvdTFwNVpFN3J4NmQwWGtOYmxhU3dqcEZWQm5hYjkyUnF0ZXFYeTFlVVMzY1g5RTVpaFVTNDljYVZxOWNpMVBsenllWUVhR1ZQSFZtakJMcnB5MiszVCtGL3o0Vlp0YUhpNW4vM3NoNEhJbWQvak05SUpHVlQwYVZmVXdlKy8xWjYvWG5ZNFM4cmtSdHg0dFAzNU5yZFg1dVJkNEFPZnlvN2pseC85K3Y0MVZ4OVBGMzh2OGdsaXdSTDE2OWVyVnEwZTkxdWwwUC96d3crUEhqL3YwNlJNVEU2UFg2NDNpR1NIa3p6Ly9wR2VObHFTalI0OVNGWDBLY1crZE9uWHExNjgvZS9ac2lVUXlaTWdRMHd1eXNySUdEUnFrMSt0TjEyVCs5OTkvdnI2K1lyRllvVkRVcjErZk9XK1pXZG5vOU9uVHZyNitOV3JVMkxObkQzM04vdjM3aFVMajJlWXJWNjVjdUhDaGpZM05uajE3VEhlQ1labzJiUm9oWlB6NDhkUitwSVNRNGNPSER4NDhtTVZpM2IxNzE5dmJtNWs4SHp4NGtKbVo2ZXRyNmZiTEFGQUNrRWloUWhEd1JIUWlWYUc0RVJTemJvMXFwZWJJMnZwWHk2c1VqYWtkWTcvSzU2eTlTUEJGM21zUnk1K1ozVnI2dVR2MUMveUVicW5qNmFyVjZXMzQzTGs5MnZSdjlrbGVOemF0VWZuSTFBRVRkaHdmMHJKQmdlSW9JWVRQWlp2dTFsTTRsU1MyVFd0VWJ1ZnYwNnltdDZkSkFkNzhlVHZiWDMvK210b2ZpTU5pTmFycU1iTmJucFdIOGxMTHc1VjVLTEVSQlBoNHp2MnFEU29WRlltWW1KZ0pFeWJjdm4yN2UvZnVXN1pzYWQyNnRkNmswSmRlcjA5TVRQVHo4Nk1PRnl4WWtGZVIzdnk1dXJvdVdMQWcvMnVPSGoyNlpzMGFkM2Qzc1ZpY2twSnk4ZUpGT3p1N2poMDdGdUp4UEI1djkrN2RuMy8rK2VUSms1MmRuVHQzN3N3OHExUXErL2Z2Lyt6WnM3MTc5elp1M05qbzNrdVhMalZvOEhaVmdsZ3NybG16Sm4yS21pdnI3ZTN0NStjM2MrYk0vLzc3Yi9QbXpjdzZ2YVp4TkNjblo4K2VQZTd1N2djT0hLRGYxcXo3OSs4Zk9YSmsyYkpsUnNXY3FBSHE2dFVyMEg4NUFjb3VKRktvRUFROG9WU1pUYjAyRUlOYXErUnpMU3IrQVZBSXRrSStjd3FsV1JmbURDK3A3aFJTWUkzS3oxY2JEL3VVREM2SHpZeWpoSkNBNmw0YmgzZXA0K1hxNGZDQjNadXF1RGlFVCttZjEzTEtmRGlJUlhzbTlpbDRaL08wWm5CSFpwbGlmeSszMHpPSFNNeHRQOHZrNldqL2ZIV3dUcS9YNnZROERpZXZETm16U1oyZVRjenNsVXBwNjEvdDJhcHZEUVppSUFacXllc0hlL3ZyME02L0R2M2dWVzhOYmRXUXVZaTM0bmoyN05ucTFhdjM3ZHRuTUJnV0xsdzRaY29VNW5hZ3IxKy8zcng1czQyTkRZL0h1M1hyVm01dUxoM2JEaDgrSEJzYlc0Z24rdmo0ZkRDUit2cjZ2bnIxNnVIRGgycTEyczdPcm5YcjF2UG16ZlB5S3VUWEt3NE9EbnYzN3AwK2ZYcjkrdldOVG1rMEdnY0hoOVdyVjNmcVpMd2pWSFIwOUxObnorYk5tOGRzL1BiYmI1OC9mNjVRS0xLenN3a2h2WHYzbHN2bGVyMmV3K0hNblRzMy8yN1kyOXNmUG55WXcrRlVybXhjUGZ2MTY5ZFU2S1VPNjlhdDI2OWZ2M0hqeGhYdTV3V0EwZ0NKRkNvRS92dkZqWlJxQlJJcFFObGkrU2h4SWVKb2NURGFOVWZJNDlhd3VONFNoODIySkVibWc4V2lzaElHUll1QXdXRFl0V3RYV0ZqWWxTdFhEQVpEbXpadGxpeFpZaHJZSEJ3Y2Z2MzFWMnJOSkp2Tjd0Q2h3OWl4WTZsVEowK2UxR2cwaFhpMEpRc2Q2OWF0Kyt6WnMwSzhPZE9XTFZ1WTFZWWFObXo0MjIrL1VaV05DQ0ZSVVZGejVzd2hoTlNvVWVQNTgrZlVhOHJnd1lQcjFLbXpkdTFhZTN0N282VHE0dUtpVnFzOVBEeTh2THc4UER3Y0hCd2tFb21EZzhQUW9VTmZ2SGloMCtsWStTNUJyMXIxWFdXdi92MzdLNVZLc1Znc2xVcXZYTGxpWjJkSGp6K3oyZXl0VzdmbS8xWUFVTXFWaXY5dEF4UTNBZSs5L0tsVXkrMXRDcnhYR3dBQVZFQXNGaXNzTE96cTFhdEJRVUZqeDQ1dDE4N00zclBVVnB3SkNRbDZ2VjZ2MTR2RlltYVlwTXJHbG1aSGp4Nk5pb295ZTRyUDV6OSsvSmlxNFdTcVJZc1d6NTgvajR5TW5ENTl1dEhrMi9uejU1dGVmK0RBZ2RHalI2ZW5wNGVGaFhsNG1GOU5iVXFuMDEyNGNJSEtuNzYrdm9zV0xhSzNtYUgrZ0N4OEh3QW9uWkJJb2FMZ2M0VnE3ZHU5djFVYUxDVUZBQUJMYmR5NGtjZmpmVEJZMnRyYWxsU1BpbGhrWkdTaDczMzE2bFdEQmcyKy8vNTdTeTQrZXZUb2tTTkhDQ0VTaVdUMTZ0VVdQdUxnd1lPRjdoNEFsSDRzYW5vSlFMbVhucE9VcThpaUR5dTcrSEk1S1BzTzczbTUrVHRyZHdFQTNoRlY5WGZ0K0UyQmJra0tYNk5PU3lDRXVQY0s1cnNhTDBHRVlxSlNxUVNDdDJ1azA5TFM5SHE5bTF1ZWhaMTFPcDFXcTZXdkJ3REFHQ2xVRkVLK0RUT1JLalZ5VzQ0azN6c0FBQURndzVqeDBzWGxBMld1T1J3T3gyVDNKZ0NveUVwNmx6a0FheEVKM3R1RUZIdkFBQUFBQUFCWUhSSXBWQlJzRm9mSGZmY2xybElqdDJwM0FBQUFBQUFBaVJRcUVoSC8zVENwUnF1bWR1b0RBQUFBQUFCclFTS0ZDa1RFdDJFZVl1SXVBQUFBQUlCMUlaRkNCU0o4UDVFcTFETHI5UVVBQUFBQUFKQklvU0poc2RnQ25vZytWS3F4bEJRQUFBQUF3SnFRU0tGaVlWYmNWV2tVV0VvS1RHeFJXZDNkSHFCY1lndHNMTGdLQUFES05pUlNxRmlZeFkwd1RBcEcySHlSQlZjQlFBbmhTajZ3czZVcDF2Ly9GZXZWeW1Mb0VRQUFGRDBrVXFoWUJEd1JpOFdpRDVGSWdZbnY0bW50TGdEQU8wSVBuNExld3JWenBGN29wSm5GMENNQUFDaDZTS1JRNFFoNTc2YUJJWkVDRTkvWnk5cGRBSUMzV0R5QndNTzNvSGZSaVZTWjhMUVlPZ1VBQUVVUGlSUXFIQ3dsaGJ6WTFHaG83UzRBd0Z1aUtyVUxjWmZReTQ5NklYdDZXNjlFUVhVQWdESUFpUlFxSEN3bGhieHc3WnpFTlp0WXV4Y0FRQWdoa2tidEMzR1h3TjJIWG4yYWNlVlFVWGNLQUFDS0hoSXBWRGc4cm9ETmV2YzNINGtVbUNTTnYyUngrZGJ1QlVCRloxZXZGYy9abzNEM09qUUpvbDdJWC95YmZmTjBrZllMQUFDS0hoSXBWRVFpd2J0TlBoUXFUT3VDZDdqMnptNWRSaU9VQWxnUjE5N1pJYUJqb1crM3FkRklWTldmZXAxOTYyenkwUkRsNnlkRjF6c0FBQ2hpTElNQmkraWd3cEVxc3RKeWt1akRLcTUrYkRiSHFqMkMwa1dWRkp0NmVnY1dvUUdVUEk2TnZYdlBTUnc3cDQ5NUU0TkdsWEp5dXlyeEJlTnQ3V3pyQk9iM1hMNVFodzFqSUE5aXYwKzVFbGRyOXdLZzNFSWloWXBJcTlPOFRudE9IN3JZZTlpS0pGYnRFWlE2ZXFVMDQ4b2grWXQ3MXU0SVFBWENkL1YyRFJyT0VSZkZmNUIxMnRSemZ5cmlIbGorYUhYcXF5SjRMcFJIcmgyL29RZmVBYURJY2EzZEFRQXI0SEo0WEE1UHE5TlFod3ExRklrVWpMQ0Z0aTVmRGxVbngwdWYzbExFL3FlVDUxaTdSd0RsbWRETFQxeXJpZGl2Y1pHOUk0ZnJHalJjL3Z4ZTFvMlQydXkwSW50YkFBQW9haGdqaFFvcVBTY3BWNUZGdldheDJGWGRhbHE3UjFDcXFSSmZhSFBTdGJrWjF1NElRSG5CWW5GRWRsdzdKNDZ0QTgreFVyRStTcG53VENmTDB1Wm1rTHgvNThHc1hjZ0hadTBDRkNza1VxaWc1S3JjbEt3RSt0RERxYXFBSjdKcWp3QUFBQUFBS2h6VTJvVUtTc2kzWVI3S1ZWTHI5UVVBQUFBQW9JSkNJb1VLaXMzaWNOanYxbEVya0VnQkFBQUFBRW9jRWlsVVhEYU1YVW5WV3BWZXI3TnFkd0FBQUFBQUtod2tVcWk0Ukl4RVNxMHN0VjVmQUFBQUFBQXFJaVJTcUxoRWZERWhMUHBRcnBKWnRUc0FBQUFBQUJVT0VpbFVYQ3dXUzhTb2I2UlFZeWtwQUFBQUFFQ0pRaUtGQ28yNWxOUmdNQ2pWY3F0MkJ3QUFBQUNnWWtFaWhRck5SbWpIUE1RZU1BQUFBQUFBSlFtSkZDbzBEcHZMNHdyb1E1a3l4NnJkQVFBQUFBQ29XSkJJb2FJVE00WkpkWHF0U3FPMGFuY0FBQUFBQUNvUUpGS282TVNDOXlidVlwZ1VBQUFBQUtERUlKRkNSY2ZqQ25nY1BuMklYVWtCQUFBQUFFb01FaW5BZS9XTnREcU5Xb3VKdXdBQUFBQUFKUUdKRklDSWhmYk1RNWtTdzZRQUFBQUFBQ1VCaVJTQThMa0NMb2RISDJJcEtRQUFBQUJBeVVBaUJTQkd3NlJhblVhdFZWbTFPd0FBQUFBQUZRSVNLUUF4MmdNR3c2UUFBQUFBQUNVRGlSU0FFRUw0WENGejRxNGNTMGtCQUFBQUFJb2ZFaW5BV3phTWpVazFPclVHRTNjQkFBQUFBSW9aRWluQVc4WVRkN0V4S1FBQUFBQkFNVU1pQlhoTHdCTngyRno2RUh2QUFBQUFBQUFVTnlSU2dIZVl3NlFhclVxalUxdTFPd0FBQUFBQTVSd1NLY0E3ekQxZ1VOOElBQUFBQUtDNElaRUN2R015Y1JkN3dBQUFBQUFBRkNNa1VvRDMyREFtN3FveGNSY0FBQUFBb0RnaGtRSzh4L2I5aWJ1NThpenI5UVVBQUFBQW9KeERJZ1Y0ajRBbjRuSjQ5S0ZVa1czVjdnQUFBQUFBbEdkSXBBREc3RVFPOUd1OVFTZFhTYTNhSFFBQUFBQ0FjZ3VKRk1BWU01RVNRcVFLVE53RkFBQUFBQ2dXU0tRQXh0aHNqb2d2cGcvbEtxbGVyN05xandBQUFBQUF5aWNrVWdBemJJMkdTWlZZVFFvQUFBQUFVUFNRU0FITUVBdnQyS3gzL3pwUWNSY0FBQUFBb0RnZ2tRS1lKeFpKNk5jYW5WcXRWVnExT3dBQUFBQUE1UkFTS1lCNWRveEVpbUZTQUFBQUFJRGlnRVFLWUI2ZksrUngrUFNoVEpsajFlNEFBQUFBQUpSRFNLUUFlYkt6Y2FSZjZ3MTZoRklBQUFBQWdLS0ZSQXFRSjl2M0orNUtGYWk0Q3dBQUFBQlFsSkJJQWZMRVpyRnRCSGIwb1VJdDArbTFWdTBSQUFBQUFFQzVna1FLa0I4N0RKTUNBQUFBQUJRYkpGS0EvSWdFdG13V2h6N01rV2RhdFRzQUFBQUFBT1VLRWluQUJ6Q0hTWFY2clZ5VmE5WHVBQUFBQUFDVUgwaWtBQi9BckxoTENNbVdaVml2THdBQUFBQUE1UW9TS2NBSGNEazhrY0NXUGxScEZHcXQwcW85QWdBQUFBQW9KNUJJQVQ1TVl1UEVQTVF3S1FBQUFBQkFrVUFpQmZnd0lkK0d4K0hUaHpKbGprNnZzMnFQQUFBQUFBREtBeVJTQUl0SXhNN013MXdVM1FVQUFBQUErR2hJcEFBV0VZdnMyYXgzLzE1eTVCa0dZckJxandBQUFBQUF5andrVWdDTHNBakxuckdhVkcvUXl4UTVWdTBSQUFBQUFFQ1poMFFLWUNtVGJXRFNyZGNYQUFBQUFJRHlBSWtVd0ZJY05zZFdLS0VQTlRxMVVpMjNhbzhBQUFBQUFNbzJKRktBQXJBWHY3Y05USTRjMjhBQUFBQUFBQlFlRWlsQUFmQzVBZ0ZQUkIvS1ZWS3RUbVBWSGdFQUFBQUFsR0ZJcEFBRkk4RXdLUUFBQUFCQUVVRWlCU2dZRzRFZGg4MmxEM1BsV1FhRDNxbzlBZ0FBQUFBb3E1QklBUXFNT1V4cUlJWWNlYVpWdXdNQUFBQUFVRlloa1FJVW1KM0lnVVZZOUdHMkxCM0RwQUFBQUFBQWhZQkVDbEJnTEJhYldYUlhiOUJqbUJRQUFBQUFvQkNRU0FFS1F5SjJZckV3VEFvQUFBQUE4RkdRU0FFS2c4M2kyTnRnbUJRQUFBQUE0S01na1FJVWtrVHNqR0ZTQUFBQUFJQ1BnVVFLVUVoc0Z0dG9tRFFiZTVNQ0FBQUFBQlFFRWlsQTRSa05rK2JJTWpCTUNnQUFVQWluVHAwNmVmS2syVk1uVHB5NGRPbFNDZlRoeUpFajI3WnRNMm84ZWZMa3hvMGJTK0RweFNva0pPVDE2OWRtVC8zNTU1ODdkKzRzNkJ2S1pETExMNzU0OGVMRml4Y0wrb2hpRWhNVHMzejU4dGpZMkdKOWlsd3VqNHlNakkrUHAxdGlZMk8zYjkrZWtmRlJveGNuVHB5WU9IRmlUazVPVWZTeEZHRVpEQVpyOXdHZ0RNdVNwbVhKMHVoREIxc1hCN0dMVlhzRUFBQlF4a1JGUlhYbzBDRTRPSGpod29WR3B5NWN1TkNqUjQ5NTgrWjkvLzMzeGQyTnI3NzY2dDY5ZTgrZlAyYzJEaDgrUERJeU1pMHRMZS83UGtDaFVPaDB1b0xlSlJhTHFXKzlvNktpTGwrK2JQbU5nWUdCclZ1M1pyYWNQWHUyZCsvZU0yZk9uRE5uanVuMXpaczMxMnExMGRIUlp0L3Q2ZE9uSFR0MjNMMTdkMkJnSU4yWWtaSGg3KzgvY3VUSUpVdVdXTklsSHgrZjZ0V3IvL1hYWDViL0ZCU05ScU5TcVN5L1hpQVE4SGk4L0svWnQyL2ZtREZqd3NQRHYvenl5L3l2WExac21VYWpzZnpwaEpCT25Ub0ZCQVFRUXVMajQrdlZxN2RtelpxUkkwZFNweUlpSW9ZT0hYcjE2dFg2OWV2SHhjV05Iei9lOVBZTkd6YjQrdnJtOC81TGx5NzkrZWVmbno1OVdxbFNwUUoxckpUaldyc0RBR1didmRncFc1NU9mN09USTh1UTJEaXhXSmg5QUFBQVlCRzlYajkzN2x4Q2lJdUxTMmhvS04zT1pyT0hEQmxDWlI2QlFNQThSUWhwMjdadDFhcFZyZEhmQW12WHJ0MS8vLzFYMExzZVBuem81ZVZGQ1BuNzc3OFhMMTVzK1kzQndjRkdpZlRYWDM5MWNIQ1lOR2xTUWZ0QVpjTFUxRlNqWUxaanh3NjVYTjZtVFJ0TDNrR3RWcWVucHpNRHJlVkNRa0xtelp0bitmVUxGaXlZTm0wYTlYcml4SW5oNGVHbTEyaTFXa0xJb0VHRE9CeU82ZG1lUFh0dTJyU0plcjFxMVNxdFZpc1VDaTE1dEY2dlZ5cVZsU3BWb2hKcC91UnkrYlZyMTF4ZFhXMXRiYWtXbVV5V2twSkNqenlmTzNkT3FWU2EzdmpreVJQcUt3WUhCd2ZUczJLeCtQUFBQN2VrdDZVTkVpbkFSMkd6MkJJYlozcVlsRnBOaW1GU0FBQUFDNjFmdno0Nk90cmIyM3Y1OHVVU2lZUnU1M0s1aEpEbzZPaEtsU3B0MkxCQnA5TXhzNEdIaDhkSEp0TE5temRIUkVRd1d4NDhlQ0NWU2p0MTZzUnNmUFRva1ZxdE5tcnMxcTNiaEFrVExIK1dtNXZiNU1tVGpScWpvNk9QSFR2V3RXdlhwazJibXQ1Q2Z4U1RKMDhlTTJaTS91K2ZrWkV4WnN5WXYvLyt1MGFOR2dNSERtU2Vpb3FLdW5UcDBrOC8vVVM5WVhKeWNuSnlNdk1DcFZLcDArbnUzYnZIYkhSeGNmSDA5RFQ3TEoxT3QyM2JOaTh2TDNkM2Q2Tzc2Qi9XM2QyZFBreE1UQ1NFT0RrNVNhWFMvSDhLR2owKzNMUnAwKysrKzg3Q3U2anhZZnIxc0dIRHpNYXpmLzc1Wit2V3JSTW1US2hYcjU3cFdXOXZiK1poMTY1ZGQrM2F4V3lSeVdTelo4OE9DZ3JxM0xrenN6MG1Kb1orK29FREJ4NC9ma3dJdVhUcEVoMHNxVzhsOXUvZi85OS8velZzMkpBUXNtVEprZ0VEQmxCbnFSRlUrdDBtVHB4SWZXNW01ZlYzejhmSDU5OS8vODNycnRJTWlSVGdZOW1MblhMa0dmci9yeUROa1dYWTJ6aXhNVXdLQUFEd0llZk9uZnZ4eHgvSGp4OC9hOWFzUm8wYWRlM2E5WmRmZnFGTzNiOS92MTI3ZG9HQmdTZFBuaHc1Y21SeWNuSkVSSVJBSUxCMmx3dkR5Y2xweXBRcFJvMERCZ3pnY0RnclY2N01LL3RSZUR4ZS9qTlJiOTY4T1hUbzBOZXZYM2Z2M2owa0pNVGUzcDU1ZHNtU0pSNGVIdVBHamFQQzVQYnQyMy8rK1dmVE4yblpzaVh6Y055NGNWU0hVMUpTQ0NGcGFXa0pDUWtjRHNmZDNmM1lzV1BVa2xTalcyZ3pac3lnQnIwcGI5NjhvVmFyL3Zubm4vbjhGRXowck5UQXdNRENEYTRTUWo3NzdMUGF0V3ZuNXVZYXRWTVRzT3ZVcWRPc1dUT2pVNjZ1cm53K1AvKzNWU3FWZi96eGg3T3pzMUVpWmRxMmJkdmR1M2VwWlo5bnpweWhHcW1aMjF1MmJLbFZxOWJtelp2emY4cmx5NWVwc1Z3akd6WnMyTGh4NDVVclYxeGN6QXgrVUYvaWxFVmx0ZDhBcFFlYnhiWVhPMlZKM3cyVDVzZ3lIR3d4VEFvQUFKQ2ZtSmlZUVlNR05XM2FkTkdpUlh3K2YvYnMyZDk5OTEzZHVuV3B3YUxVMUZRM043ZnQyN2R6T0p5cFU2ZTJiOTkrOXV6WnExYXRLcXFuangwN2R1ellzY3dXYWgycFVZRWxhaDFwWGxXWENtcmZ2bjNaMmRuVUpNOHpaODVVcVZMbDJMRmpSdGQ4OGNVWGZuNStGcjdoMXExYlo4MmFwZGZyRnkxYVpCcDZxYUpRbXpadEVvbEVGeTllbkRCaHd0U3BVOFBDd3BqWHpKZ3hRNmZUR1gyd3pzN09kZXJVb1ErSERSdEc1ZXFIRHgvT216ZXZRWU1HeTVjdk4rMU1ZbUxpOE9IRGpiNDFvQkpweDQ0ZFAvbmtFd3QvS0xGWWJPR1YrZHV3WVlQWitFMElNVHZzZk83Y3VjOCsrOHkwZmVmT25UTm16R0MyckYyN05pUWtoSHJ0NStkMzVjb1Y1dG5UcDA5VDYwaC8rZVVYbzNXazU4NmRxMSsvZmt4TVRQNDl6MnVacUoyZEhTSEUzZDBkNjBnQndKakV4aWxIOW02WU5GdWViaS9HTUNrQUFFQitmSHg4K3ZmdjM2Wk5tNjFidDFJdFRaczJ6Y2pJb0d2YmpodzU4dWpSbzlUclZxMWFPVGc0Yk55NHNXUEhqdmxYZnluTmxpMWJGaDhmVDAwLzV2UDV5Y25KUC83NEkzMldXb3U0WmNzV1N4S3BUQ2I3OXR0dkR4dzQ0T2JtdG5Qbnp1Yk5tNXRlTUd2V3JDWk5tZ3djT0ZDdjE4K1pNeWM5UFQwb0tLaEtsU3JNeXhZdFdxVFZhbzJtSld1MTJpTkhqaEJDYnQrKy9kTlBQeTFldkxoZXZYcDhQditYWDM2Smo0OFBDUWxwMXF5WlNxVXlDcC9VVkZXemlYVDQ4T0g1RENvV2s5R2pSL2ZzMmRPbzhkU3BVd3NXTEZpN2RxM3A2S3VQajQvWjkybmN1REc5bkZVdWx5OWF0S2hWcTFZZE9uU2dXaHdkSFF2WHZkallXTHFnbEZFOXJkVFVWTE9UaXRWcU5TR2tmdjM2ekwwZUtHS3gyT2hOeWhBa1VvQWl3SHAvbU5SZ01HUkowNXpzM0t6ZEx3QUFnTkpMSkJLdFg3OSszTGh4elBXYzkrL2ZwNlk0VW9HSFdYN215cFVyS3BYS3k4dXJtQkxwL3YzNzlYcmpYZHcyYjk1c2R2NWtvWmt1VGFReDF5TG1UeTZYdDIzYjl2SGp4ODJiTnc4TkRUVTdZdmJMTDcvRXhjVzFhTkZpelpvMXo1OC92My8vL3NLRkM0M2lhRjY0WEM2MUNKTXE4OXVvVWFOV3JWbzlmdno0MTE5LzdkR2pSNnRXcmFpNnN1N3U3bnYyN0tIdm92S1NVU0tsMWtQbVB6UFpWRUdyN0RJSmhjSzR1RGhxM3F5cGhJUUVxaGF1MGZSbTZ2TW5oRFJvME1Eb0c0RzZkZXZXclZ1WGVwMmVucjVvMGFMR2pSdFBuRGp4Z3oxaDFqYzJyYmU4Yk5teVpjdVdtYjNSeHNiR2FGU1djdUhDaFV1WExrMmNPSkV1aVVUN1lKSGgwZ3lKRktCb0dBMlQ1c2d6N0cwY3Vad3kvRjhIQUFDQUVyQnAweWE2dWlrdE1qSnkwS0JCVzdkdVpZNXhYYmx5cFV1WExrWDQ2SWNQSCtZVkR2UFNyVnUzUXF4c1pJNW9KU1ltR2xWVW91VzFaYWlwM054Y0tvNUdSa2JtdFhxUUttVjAvUGh4UHArZmtwSlN1M1p0S2tSdDNibzFOVFdWdml3NU9WbXYxeTlkdXBSdWNYWjJwdWN6bnpwMWloQnk3ZHExMnJWcmUzaDRqQm8xYXZyMDZWVEx6WnMzamVZSlV4blNLSkZTSzFIMzdkdDM0c1NKRC81Y24zNzZhY2VPSFFraHYvLytlNkgzKzFtL2ZyMWVyLy9oaHgrWWpkVDRNOVU5R3h1YmZGWnlMbHEwaUU2a0xCWXJJU0hoeG8wYjlGbHFZZXFUSjArWWY0Z1NpY1RzbHdMOSt2V2o2eDdmdm4zYjZPLzU4dVhMdTNYclJyMCtjK1lNODhNVWk4VjAwV0FtcFZKNTZkS2xzV1BIWXRZdUFKakJZckVkYkYweWNsUG9sdlRjNUVvT2xhM2FLUUFBZ05JdU5UWDErdlhyUm8xVUJyaDkrell6YmhtdHZydDM3OTZRSVVNSy9kenc4UEM0dUxqdDI3Y3pHK1Z5T1lmRE1Wcy9pUnEyclYyN2RrRVRxY0ZnWUxQZkxlUzVjZU1HczZwcVBsUXFWVjc3WWNybGNxb2lydGs5UXFnUnN5bFRwa3lkT3BYTlprK1pNbVhIamgyLy92b3JOWXkyYytmT2h3OGZHbDIvZXZWcStyV2ZueCtWU1AvNzc3OEhEeDVRKzZEczM3Ly95SkVqOVBMUjVjdVgyOW5aQlFjSEd3d0dPbStiVGFUVUNETzk2akovMzM3N0xaVklQLzMwVTZNcXV3Y1BIb3lMaTJNMmhvYUd5bVF5MDhLejlldlhiOVNvMFlnUkk2aERnOEVRSGg2K2JOa3lGb3MxZmZyMGZ2MzYwUVB2RHg4K1hMTm1qYjI5L2RLbFMwMXJHbEYvY1AvODg4ODMzM3hqZE9ybzBhUDBmSEpDeUNlZmZMSnQyemJUSDZkeDQ4WjBOVjJoVUVnblVtcTgxTkhSa2RyZ3gyanE3Ny8vL2t2TkZEQkZGVGNPRHc4M0hlQ2xuOGhjQUZ4V0lKRUNGQmw3RzZjY2VhWlc5L1ovSGdxVlZLR1dpZmhGc3pvZkFBQ2dYRHB5NUlqWjRTQ3Fma3crTjJvMEdxT05UQXBFcDlOMTZ0UXBLU21KYmtsUFQvZng4Ums2ZE9pNmRldE1yejkxNmxTL2Z2Mm8waklGb3RGb2JHeHM2TU51M2JvWjdhMUtlL2p3WVlzV0xlakRLVk9tTU9mRW1qTEtSVXo5K3ZXak10SS8vL3p6eHg5L1RKZ3dnUTdTUm1WNDhyRjE2OWJLbFN1L2Z2MTYzYnAxUzVjdS9mTExMNDhlUFZxelpzMm9xS2dMRnk3TW16ZnZ3WU1Id2NIQlo4NmNvVXEvVW9uVWFBUFB6WnMzYjlpdzRZUFBpbzZPN3Rteko3M05aa0JBZ05IR25qZHYzbno1OHVYOCtmUHBsbE9uVGlVbkp6TmJqTVRGeFlXRmhSMDhlSkRGWWsyWU1LRnQyN1pTcWZUYXRXdloyZGxaV1ZuSGp4OC9jZUpFeTVZdEowNmNhSGFjV2FmVGNUaWM3dDI3eDhiRzV0OTVEb2RETFpjMWN1dldMYnBLMCszYnQ1bnZuRTlwM0NOSGpxeGN1VEtmeDgyYU5TdXZVNHNXTFVJaUJham9uTzNka3pOZjBZZnBPVW1WWGNwcTlRVUFBSUFTY1BmdVhSY1hGK2JFU0dvUzQ5aXhZemR1M01nc2gvUGd3WU1GQ3hZNE9UbFJoNDBiTjJibXllSW1rOG5vWXFjRm9sQW9uSjJkQy9IRTd0MjdWNjllM2V3cHFWUzZkdTFhZjMvL1hyMTZtYjJBV3ZlWW01czdidHc0WDE5Zlp2MGtDeVVuSisvZXZYdkNoQWxyMTY3MTl2WStldlJvVUZEUTNidDNhOWFzT1cvZVBHOXY3OG1USjJka1pMeDY5V3J4NHNYVWR3ZjB0RmptK3dnRUFrdjI3S0hXb0RJM3BEVWlsOHNMV29NM05UVjF5WklsMU9zRkN4WTRPanFLUktKSGp4NFpEQVllajllM2I5OXIxNjQ1T2pvZVBIalF0T3FTWHEvWDYvVjhQcC9QNXpzN096OTc5aXdqSThQc1U0WXFuL1VBQUNBQVNVUkJWQm8yYk1qbjg4MG0wdjM3OXg4NmRJaDZ6VnhIU24xUVJ0R2RObnYyYk5ORnBLOWV2ZXJVcVpQQllFaE5UVjI5ZXZYZ3dZT1paNVZLSlpmTDVYSzVaWFExS1JJcFFGRVM4Y1VpZ2ExQzlYWVBhSzFPa3lQUHNMZHhzbmEvQUFBQVNxbC8vLzIzVTZkT1JwbU5DbjUyZG5iTTl0YXRXNTgvZjk0YWZTU0VFR3JYbG53aVUxNXljbktZZHgwN2Rvd08xZm5yM0xselh2VnBrNU9UMTY1ZFc3dDJiYlAxYnlnR2cySGl4SW14c2JIYnQyK1Bpb3A2OXV6Wmt5ZFBldlRvWVd0clMyK1NhVmI3OXUwLy9mVFRoUXNYaXNYaUhqMTZVR216ZXZYcU4yL2VsRWdrKy9idHUzNzkrcTVkdTRSQ29hZW41NWd4WXpadTNEaG16QmgvZjMrelk2UVdvajVlZW96VTFKczNieXo4M0dnQkFRR1hMMTkyYzNOemRYVjkrUEJoYUdqby92MzdxMVNwTW5UbzBHSERocm01dVJGQ2Z2dnR0L256NTBkSFIyL2R1cFdaZUJVS0JWVmhpRHBjc0dCQlhzUFJEeDgrcENmZkdqSGQvWVY2VFUyNm5qeDVNdjNIUjdWUXFHekpmSitrcEtTK2Zmc3FGQXBxLzk1VnExWU5IanlZL3B3dlhyd1lIQno4NVpkZnJsaXhva0NmVCttQlJBcFF4Snp0S3IzK2Z5SWxoR1JLMDJ5RkVqYWJrKzlOQUFBQUZWUmlZbUpNVEV4NGVEaXprUnBRR2oxNjlMaHg0MHh2V2JkdVhmLysvVXV3ajRTYTA1dC9aREpMTHBkbloyZFQ0WWNLR3dFQkFhTkhqNllPcVdvM0V5Wk1hTml3SWZWUi9QVFRUOHhGcHgvait2WHJWUFVkT2hSSkpKSmV2WHJkdW5WcjhlTEZRcUhROUVGVStSK0pSRks1Y3VWZHUzYk5tREZESkJMUlp5VVN5ZE9uVDMvNDRZY09IVHAwNzk2ZGFwd3laY3IyN2R2bno1OS84T0JCS3NXSlJLS01qQXg2dXhSTC9QTExMMWxaV2RTV3AyWXZ5TXJLZXYzNjlSZGZmRkhRRDhIZTNqNGlJbUxmdm4weE1URmR1M2JkdVhObjI3WnRxWVd2Qm9OQkpwUDE2dFVyTVRGeDdkcTFuVHAxT25Ub0VEWDltQkNTbVpscDlBV0VxNnVyMGVheHUzZnZYcjkrZlVHN1JBaEpTMHVqUGpxNlFKRnAzU1BhN2R1M0J3MGFsSnViZStqUW9UcDE2dnowMDA4dFdyVDQ0WWNmMXF4WkV4Y1h0M0Rod29NSEQ0ckZZcUZRcU5Gb01FWUtBSVFRd3VYdzdHMmNjdVJ2cDNZWURQb01hYXFMdmJ1MSt3VUFBRkFhelpvMWk1b1FTMGxJU0tCL05lL1ZxNWUvdnovejRtZlBub1dHaGpLWFpaYVlWNjllVVhWb0MzVFhvMGVQQ0NIVnFsV2pEbS9kdW5YaXhJbG56NTVObkRpUncrRlExVzVhdG16WnRXdlhrSkNRQmcwYVVNR3NTUGo3KzdkcjE2N1cvL241K2JtNnV0SUZvczZkTzFlL2ZuMmpXKzdkdTlleVpVdENpSnViVzRzV0xTWk5ta1R0bFVJYk0yWk1lbnI2alJzM2ZIMTlWU3FWUXFHZ2FpK2RPWFBteXBVcjFFQ2ZVQ2lVeVdSR1h6SGtiOUdpUlZSSXkrdmpQWDM2TkNIa2d6V2xrcE9UOSt6WjA2VkxsNW8xYXhKQ2hnd1pRdTJxeW1LeG1qUnBrcFNVTkgvK2ZPbi9NZi9XY1RpY3UzZnZCZ1VGUlVSRWVIdDcwOXVvdXJ1LysvMk55K1VhL1cya3YyaGdrc2xrdnI2K0JvUEI3TzR2N2R1MzkvZjM3OUdqQi9WTkFiMkpDN1B1RVUydjEyL2V2SG4rL1BrcWxlcjc3Nzl2MnJRcElhUk9uVG96Wjg1Y3NtUkpZbUxpMmJOblJTTFJkOTk5TjJuU3BJSU9JSmNxU0tRQVJjL1Ixa1dxeU5ZYjNpNFlrQ3F5N0cwYytkd1BMNklBQUFDb2FFYU5Ha1cvdm4vL2ZwOCtmV3h0YmNlT0hidHExYXBPblRveGQzOGhoQnc2ZENnME5EU3ZRcVBGUnlhVG5UOS8zdFhWbFZrVDFSSm56NTZsOXZPa0RwOCtmVHBtekJnZWo5ZXJWNi9LbGQ4VjVNL0l5Tml5WmN2TGx5OURRa0xvNnF3ZnlkN2UvdkRodzRXK2ZmLysvYmEydGthSmRPVElrWTZPamo0K1BvNk9qaEtKeE1IQlFTS1JDSVhDRVNOR1hMcDBpWnByYldOajQrM3RYZEFsdnRTR05HWVRxVmFycFdZT1UwRXVIL0h4OFQvKytPT0xGeStvb2N1SkV5Y3FGQXBQVDA5YlcxdG5aMmRiVzF0YlcxdXF0ejE3OXB3NWM2YXRyUzJielhaMWRSVUtoVWVQSHAwNmRXcHljaktWU0tPaW9nZ2hWTEtsNlBWNmFweWNSbzBKRytIeitmVEdNMWxaV2RTZ3VzRmdVQ2dVMURjcHpzN081OCtmZDNOek05MVRsQ2s2T3ZyNzc3Ky9jK2RPbXpadExsKyt6TnlZZDhhTUdYZnUzRGx4NG9TL3YvK0pFeWZLZEJhbElKRUNGRDBXaSsxazU1cVd3eWpmbDVQbzRWVE5xcDBDQUFBb3ZhalU4ZlBQUHdzRWdyQ3dNR3BWb1NscW9MSmtmZ1duOG8rRGd3T0x4WXFLaW5yejVzMmtTWk1LK2lZSERod1FpVVRObXplbjVtcjI2ZE5Ib1ZBY09IQ0FHVWVwbitqa3laTmR1M1lkTTJaTVNrckt0OTkrVzRRL2lFNm5pNG1KdVhuejVzMmJONmt3YWNsZFp2UFM0TUdEaldycVVCNDhlT0RnNEVETjFDMUU4U2NxVExKWUxHb1VsOGxnTUV5Yk51M0Jnd2Q5Ky9iOVlCVlphbURUMS9kdFVjbkF3TUNEQncrR2g0ZlBtemR2NE1DQjFFNnFWRlVoVjFmWHVuWHIzcmh4bzN2MzdyMTY5Wm8yYlZyMzd0M2J0MjlQRDc4ZlBYcVVtbUpOdjNseWNyS1BqODhIZnhCcTN4MXFKOWlSSTBmKy92dnZuVHQzbmpwMTZzV0xGME5EUSt2WHI2L1JhT2JPbmR1K2ZmdTgzaUVxS21ySmtpV1hMbDBTaVVUTGx5OGZPM2FzMFIrWlRxZWp0dUU1Y2VMRXdJRURGeTllYkZTWHVNeEJJZ1VvRnJZaWh4eDVwbHFyb2c1VkdxVk1tU01XbHZSM3VnQUFBS1djVnFzTkN3dGJ0V3JWczJmUDZ0ZXZ2M1BuenVyVnEwZEdSdElYaElhR3hzZkhpMFFpbFVyMSsrKy9pOFZpNXNoVjhmSHk4anAyN0poU3FUUVlERjVlWHRPbVRhUEh2aXdVRVJIeDVNbVRJVU9HVUVzcnUzWHJGaHNidTNuejVtYk5tbEVYVUJOSHFmV2NIaDRlcDA2ZENnb0ttanQzcmxRcW5UMTdkajd2VE8xSFlycUZKdFBGaXhmLyt1dXZHemR1M0wxN2w1cFA2K2JtTm5QbXpBTDlDQlp5Y0hEUTYvV1hMbDBTQ29YMDJrakxQWHIwNk9yVnEvNysva1pWa2JLenN5ZE5tblRreUJFL1A3OVZxMVlaM2NYajhhZ0t2YlE3ZCs1UTgxcXB3MHVYTGkxWnNpUXFLcXBCZ3diMEdsU3EvQkkxNUZpL2Z2MDVjK2FzWExseTkrN2RBd2NPbkRsekpqVy8rdnIxNjlIUjBaMDdkMmJHY2ljbko3UGIyRkRqdXRRWUwxMVYrUHo1ODhPR0RmUHo4Nk5tR2srZE9qVTZPdnFMTDc1WXYzNjlWcXVsL2pJdzM0VDZRYWhlWldkblg3bHlaZkRnd1hQbnp2WDA5R1JlOXZqeDR6MTc5dXphdFd2S2xDbTdkKzlldG16WnlwVXIyN1ZyRnhnWTJLOWZ2N1p0Mjlhb1VhT2dIMzVwZ0VRS1VGeWM3VDBTTStMb3c0emNGQnVoSFl1d3JOb3BBQUNBMGlJdUxtN1RwazBIRHg1TVNVbVJTQ1FMRnk0Y1AzNjg2VTRoejU0OW96Y0lkWEZ4Q1FrSnNXUTNrWThYRWhJU0VoSlM2TnRWS3RXY09YTTRIRTV3Y0hCYVdscUhEaDJlUDM4ZUVoSXljT0RBL3YzNzI5allDQVNDdi83Nml5cGpTOTNpNnVwNitQRGg5dTNiLy9ycnIzMzY5REVLM3ZQbXpidDgrYktkbloxQUlLQTJ5NmxYcjE0K0hUaDE2bFJJU0lpdnIyK3ZYcjJhTld2V3JGa3pLcTVzMzc2ZEtseGM2QitOc25idDJyTm56em81T2RuWjJXazBtbHUzYmoxNzlxeDM3OTdNK2FXbUhqNThPSDM2ZEh0N2V6czdPNUZJeE9GdzB0TFN6cHc1bzFLcGhnOGZUbDltTUJnT0hUbzBlL2JzeE1URVR6Lzk5TUNCQTZZMXBXclhybjNuenAxdnZ2bm1rMDgrb1ZZZ2g0YUdTaVNTVnExYUpTY25EeGd3NE5hdFcxNWVYaUVoSVY5Ly9mVzJiZHVvQ2tBM2I5Nmt4MUVGQXNHa1NaT0dEUnUyWXNXS2pSczNob1dGclYyN2R1alFvZFRpVCtaSWRldldyYjI5dmJ0MjdjcnN3STRkTzY1ZnYzNysvSG1Ed1hEeTVFbDYwNTN3OFBBeFk4YlVyRmt6TWpLU0dzK3ZVcVhLNmRPbkowMmE1T0hoTVhMa3lPclZxMU9KZE4rK2ZVK2VQQkVJQkFjUEh1UndPTlRJZVZCUTBLTkhqK2dsck5uWjJYcTkvc0tGQ3lkT25MaDM3eDRoeE0vUHIzNzkraHdPWis3Y3ViMTY5ZnJwcDU5T25UcEZUVFArL2ZmZisvVHA4NUYvc2lVUGlSU2d1QWg0UXJIUVhxYk1vUTUxZW0xbWJxcVRuWmxGOEFBQUFCVlFkbloyU0VpSWw1ZlhyRm16eG8wYmw5ZGMzUG56NTMvLy9mY0dnNEhOWmhkdVJxaFY4UG44QmcwYTlPelowOC9QajFyVGFHOXYzN2R2WDJvekQybzBUeUtSekpneG8zYnQydlJkVmF0V2pZaUkwR3ExcHVQQWZENmZ1b3Nha3h3eVpNaVlNV1B5NmNDMGFkT21UNTl1T2crV01uNzhlR2JaSGtwU1V0TEdqUnN0L0FIZDNOeWlvNk9wSVVlcVMvMzc5Ly9sbDEveXY4dmIyL3ZXclZzcWxVcXYxOU9OUGo0K1E0Y09aZjQ0TzNmdW5EeDVNby9IbXo1OSt1elpzODJXa0owM2I5NmJOMitPSHo5KzhPQkI2dk9wVzdmdXNtWExiR3hzYkd4c2ZIMTlCd3dZTUdMRUNHb2tPVDA5bllyaVlySDRxNisrb2pkaW9hWVpMMXk0Y01pUUlhdFdyYUl5WjFCUWtJZUhCelhYbW1MMm85Wm9OSHYyN0tHS0dEazdPOCtlUFRzZ0lFQXVseTlZc0tCeDQ4Yjc5KzlucG1oYlc5c2RPM1pzM0xneE5UVjE0OGFOMU1ENHk1Y3ZWNjVjU1gxNlM1Y3VwVXY3TXY5b1RwdzRRUTNiT2prNWpSNDlldURBZ1UyYU5LSFArdnY3aDRXRnhjYkdSa1JFWkdabWxzVTRTZ2hoVVI4aUFCUUhuVjc3T3ZXNWdiejdWK2JoVkUzQUs4dytYUUFBQU9YUDlldlhBd0lDVExjaGlZeU1IRFJvME02ZE80MHFHeFdyOVBSMEh4K2ZFU05HMEVPeUgwa3FsWEk0SE9ZR0trdzZuUzcvNFVTejlIcTl3V0FveEkyMDdkdTNUNTA2OWVyVnEzblYybDJ4WXNYWXNXT3BscGlZbU1EQXdPUEhqN2RxMVNxdk42UkNhVUVIcmcwR2cxcXQxdWwwQW9IQTdJK3pidDI2YnQyNjBRUElSY0x5enp3M045ZkNyejlNLzBRU0VoS2NuSnp5K25NL2QrNmMwU0xTL0hkdDBXcTFZOGVPN2Q2OWUrZk9uY3ZvNWk0ZmhFUUtVTHl5WkdsWjBqVDZrTXZoVlhhcFRqQjNGd0FBQUFDQWtLTFpnUmNBOHVJZ2R1WnkzbjJocGRWcE1oa0JGUUFBQUFDZ0lrTWlCU2h1TEZlSkYvTTRXNVpPMStBRkFBQUFBS2pJa0VnQmlwMkFKNVRZdkZldElUVXJJZS9MQVFBQUFBQXFDaVJTZ0pMZ2FPZktuTHVyMGFtek1IY1hBQUFBQUNvOEpGS0FrbUU4ZHpkTGxxYlJxdk8rSGdBQUFBQ2cvRU1pQlNnaEFwN1EzbWp1YmpibTdnSUFBQUJBaFlaRUNsQnluTjZmdTZ2V3FySmttTHNMQUFBQUFCVVhFaWxBU1RLWnV5dkYzRjBBQUFBQXFMaVFTQUZLRk9idUFnQUFBQURRa0VnQlNwcWp5ZHpkVEdtcVZYc0VBQUFBQUdBZFNLUUFKWTFsTW5jM1c1YXVVTXVzMXlNQUFBQUFBT3RBSWdXd0FnRlBhRy9qeUd4SnpVclE2YlhXNnhFQUFBQUFnQlVna1FKWWg2T2RHNDhyb0EvMUJuMXk1bXVyOWdnQUFBQUFvS1Foa1FKWUI0dXdLamxXWnJGWWRJdGFxOHpJVGJacXB3QUFBQUFBU2hRU0tZRFZjTms4b3dXbE9mSk11VXBxdlI0QkFBQUFBSlFvSkZJQWE3SVIySnBzQnZOR3E5TllyMGNBQUFBQUFDV0haVEFZck4wSGdJb3VNU05lcFZIUWgzeXV3TU81R291dzhyMEpBQURBYW5SNmJhNGlTNkdTNmZSYW5WNW5NT2p6dXBMSEVXaDBxcEx0SFFEa2g4OFZlanBYczNZdjNzRVlLWUQxdVRsVVpyTTQ5S0ZhcThySXdZSlNBQUFvcGRLeUUxK2xQc3VTcHFrMENxMU9rMDhjQlFENElDUlNBT3Zqc0RsdUR1OHRLTTFWWk1tVXVkYnJFUUFBZ0JrNnZlNU5lcHhVbVczdGpnQkErWUZadXdDbFJaWXNMVXVhUmgreUNNdlQyWWZINVZ1MVV3QUFBTys4eVloVGE1VFVhdzZiYTIvaktCS0l1V3dlbTgzNTBLMEFBT1loa1FLVUlzbVpyeFJxR1gzSVlYTzlYSHlZRTNvQkFBQ3NoZm5OcVlPdGk0UFl4ZG85QW9EeUFMTjJBVW9SVndjdkRwdExIK3IwMnFTTVZ3YUNyNDBBQU1ES2RIb3RIVWVkN0NvaGpnSkFVVUVpQlNoRjJDeDJKY2ZLekJhMVZwbVMrZHA2UFFJQUFDQlVnUVBxQlo4cnNMZHh0SFozQUtEOFFDSUZLRjM0WEtHcnhKUFpvbERMMHJJVHJkY2pBQUFBa2l0L20wZ1JSd0dnYUNHUkFwUTZZcUc5MFd3b3FUSTdTNWFXOXgwQUFBREZTS2ZYNnZSYTZyVllhRy90N2dCQXVZSkVDbEFhT2RpNkdQMHZQMHVhaG1yN0FBQmdGVHJkMnpqSzQvSlpMUHoyQ0FCRkNmOU5BU2lsWENXZVFwNE5zeVV0TzFISnFNUUxBQUJRTXVnQlVpNmJaKzIrQUVCNWcwUUtVSHBWY3F6TTQ3eTNIMmx5MW11TlZtVzlIZ0VBUUVYMHJ1WTdpMlhWamdCQU9ZUkVDbEI2c1Zoc2Q2Y3FITWEyNHdhRElUSHpwVmF2c1dxL0FBQUFBQUNLQmhJcFFLbkdZWE1yT1ZaaGtYZmZTZXYxdXFTTWwzcUQzcXI5QWdBQUFBQW9Ba2lrQUtVZG55dHdjL0JpdG1oMW1xU01sd2FFVWdBQUFBQW80NUJJQWNvQWtjRFcyZDZkMmFMV0toTXo0akZTQ2dBQUFBQmxHaElwUU5sZ0ozS3d0M0ZpdHFpMXFzU01PSVJTQUFBQUFDaTdrRWdCeWd3bk96ZWpUVW8xV25WaVJyemVvTE5lcHdBQUFBQUFDZytKRktBc2NaVjRtb1JTVldJNlFpa0FBQUFBbEVsSXBBQmxqSmxRcWxNbnBzZnI5QWlsQUFBQUFGREdJSkVDbEQzbVEybEduRTZ2dFY2bkFBQUFBQUFLRElrVW9Fd3lEYVZhbmVaTk9rSXBBQUFBQUpRbFNLUUFaWldyeE5OV0pHRzI2UFRhTitseFdyM0dlcDBDQUFBQUFDZ0FKRktBTXN6RjNzTnNLRlZybGRickZBQUFBQUNBcFpCSUFjbzIwMUNxMStzUzArUGxxbHpyZFFvQUFBQUF3Q0pJcEFCbG5vdTloMFRzekd3eEVFTktWa0syTE4xNm5RSUFBQ2lBVTZkT25UeDUwdXlwRXlkT1hMcDBxUVQ2Y09USWtXM2J0aGsxbmp4NWN1UEdqU1h3OUFLSmlZbFp2bng1Ykd4c3NUNUZMcGRIUmtiR3g4ZlRMYkd4c2R1M2I4L0l5Q2pRK3lnVUNybGNidFNvMCtuUzA5TlZLbFVSZFJiS01LNjFPd0FBUmNEUjFwWEg0YWZsSkRJYk02V3BhcTNLVmVKQkNNdDZYUU1BQVBpQXFLaW9mdjM2QlFjSGQrclV5ZWpVaFFzWEJnd1lNRy9ldkRadDJoUjNOM2JzMkhIdjNyMVJvMFl4RzhQQ3dpSWpJeWRPbkZqb3Q5Vm9OQVhLWFFLQmdNZmo1WC9Odlh2M0ZpOWUzS2hSSXg4Zm4veXZYTFpzbVVaVHNBSVRuVHAxQ2dnSUlJU2twcVlPR2pSb3pabzFJMGVPcEU3OSsrKy9VNmRPRFFnSWNISnlpb3VMR3o5K3ZPbnRHelpzOFBYMVpiYk1temZ2OE9IRDU4NmRZL2IyOGVQSGdZR0JXN1pzR1RCZ1FJRzZCK1VQRWlsQU9XRXJrbkE0M0pUTTF3WmlvQnRseWh5dFRsM0owWnZONGxpMWR3QUFBT2JwOWZxNWMrY1NRbHhjWEVKRFErbDJOcHM5Wk1pUUpVdVdVQ0dOZVlvUTByWnQyNnBWcTFxanZ3VVdFaEl5Yjk0OHk2OWZzR0RCdEduVHFOY1RKMDRNRHc4M3ZVYXIxUkpDQmcwYXhPR1krZjk3ejU0OU4yM2FSTDFldFdxVlZxc1ZDb1dXUEZxdjF5dVZ5a3FWS2xHSk5IOXl1ZnphdFd1dXJxNjJ0clpVaTB3bVMwbEprY2xrek12T256Ky9aY3VXbmoxNyt2ajR2SHIxS2pVMWxXcW5CbmpqNCtOdjM3NU5YK3p0N2UzcTZtcEpWNkU4UVNJRktEOUVmTEdIYzlXa2pGZDZnNDV1VkdtVUNXbXg3bzVWZUZ5K1ZYc0hBQUJneHZyMTY2T2pvNzI5dlpjdlh5NlJ2S3VNd09WeUNTSFIwZEdWS2xYYXNHR0RUcWRqeGlvUER3OHFrUTRjT0pBNXJmU0RuSjJkangwN1Jnalp2SGx6UkVRRTg5U0RCdytrVXFuUk9PMmpSNC9VYXJWUlk3ZHUzU1pNbUdEaEU1czJiZnJkZDk5WjNzUEF3RUQ2OWJCaHd6Ny8vSFBUYS83NTU1K3RXN2RPbURDaFhyMTZwbWU5dmIyWmgxMjdkdDIxYXhlelJTYVR6WjQ5T3lnb3FIUG56c3oybUpnWSt1a0hEaHo0SDN2M0hkVlUwZ1VBZk5JTElYU3BGckNoS0hiRTNudnZpcUlpS2haYzZ5cGdReXpZVUZ5RXRhR2lhd0d4bzFnUnU2SllRSkZGVkZEcFBTRzlmWCtNWDR4SmlJQW9MTjdmMmJNbm1UZDVieEt6YnU2Ym1Ydi8vZmRmaE5EdDI3ZUZ3aThaRTErOWVvVVFpb2lJZVBYcVZldldyUkZDR3pkdVZFNXluanQzYnVyVXFhb24vUERoZzV1Ylc2TkdqZjc2NnkrRVVHQmc0UDc5KzFVN2JOeTRFZDkwd1B6OS9YOWtPaHI4UjBGRUNrQ3RRaVhUclV3YlpCZCtsTXErTHRHUnlhV1poUi9xR05vd3FIclZPam9BQUFEZ0d6ZHUzRmk3ZHUzY3VYTzl2THphdEdremRPalFMVnUyNEVPSmlZbDkrdlJ4ZG5hT2pvNTJkM2ZQeWNrNWQrNGNqVVpUTzhQbno1L2Z2MzlmL2l1V2xwWlc2VHY0UG1kblo5VWdzMEtjbkp6czdlMjVYUFZzaGZuNStRaWhaczJhZGVyVVNlMlFtWmtabGZxZGU5QkNvZkRRb1VNbUppWnFFYW1xQXdjT3ZIanhBdS9qdlhidEdtNlV5V1FJb1gzNzlqVnQyblR2M3IyNnI1S1JrVEY4K0hDRlFoRWVIbTVvYUlpWDd5cW5mOSsrZlR0OCtQQ3RXN2NPR3pZTUlWUmNYS3o1WHNCdkFpSlNBR29iTXBGaVpkSWdwK2l6U0NKUU5pb1VpcHlpVDhiNjVteW1VYldPRGdBQUFQZ2lLU25KeGNXbFk4ZU82OWV2cDFLcFBqNCt5NVl0YzNCd3dQTnNlWGw1ZGVyVUNRME5KWkZJaXhjdjd0dTNyNCtQVDBCQWdOcEo3dDY5VzdtcmUzaDRlSGg0cUxhTUdqVXFJU0ZCTGNIUzlPblRvNktpeXNxNjlBdnMzcjE3OCtiTldnL05uajFicy9IR2pSdE9UazZhN1VlT0hGbStmTGxxUzJCZ1lFaElDSDdjdUhGanRVL3k2dFdyNmVucExWdTIzTEpsaTNJZktaNEZ2WEhqaHFPalkxSlNrbzVoSnljbmp4czNMajgvLzhLRkM0MGFOY0tOaG9hR09EUkZDSldVbE9BV2EydHJoRkE1MXhXRFdna2lVZ0JxSVNLQlpHRmNMNjg0Z3kvNjVrNXdJVGRISk9HYnNDMkpCTWl6WFFGeWhWd3FFMHRsRXFsTUlwZkxxM3M0QUFEd0hVUWlpVXFtVVNuMEd2NjN2YTJ0N1lRSkUzcjA2S0ZjeWRteFk4ZkN3a0psYmx0M2QvY0xGeTdneDkyNmRUTTBOQXdPRGg0NGNLQmE0cHphYmRhc1dTTkhqbFJydkhMbGlxK3ZiMkJnb09ic2ExbTVqdHExYTZmY3pzcm44OWV2WDkrdFc3ZisvZnZqRmlPalN0NncvdkRoUTF4Y0hINzg3dDA3WmJ1M3QzZGhZZUhwMDZjN2RPamc1K2YzNnRXcjVzMmJCd1lHcXIzY3c4Tmp6cHc1eXFjK1BqNHJWNjVjdjM3OWdnVUxLamNlOEY4RUVTa0F0Uk1CRWVvWTJwVHdDb3BLODFUYmVVS3VVQ3lvWTJoTm96Q3FiM1QvR1NXOGdsSmhpVVFxcnU2QkFBQkFoUkVJUkNhTnBVZG5NMm1zNmg2TGRnd0dJeWdvYU02Y09hcjdPUk1URS9IcVVKRklSS1BSVkRQMzNMMTdWeVFTV1Z0Yi82U0lOQ0lpUXZPMjQ5NjllM0Vhb1Vxb2FKWmRWWFE2UFMwdERhK2IxWlNSa1lIVEFySFpiTFZEZU9xeVZhdFdqUnMzVm0xM2NIQndjSERBandzS0N0YXZYOSt1WGJ2eWJOcGNzV0xGeXBVcjhXTzhhbGVWdjcrL3Y3Ky81cXY4L1B6a2NubXJWcTNTMHRLQ2dvSUdEUnJrNHVLQ3Q1NWluejkvOXZIeDhmRHc2Tnk1TTBLSXkrWE9uei9meGNWbHdJQUJ5bkdDM3dSRXBBRFVaZ1o2SmpRcUk3Y29RelhYa1V3dXpTcE1OOVF6TldTWlZ1dm9halNwVEp4Ym5DbVdDcXQ3SUFBQVVFa0toWnduNVBDRUhCcUZibXBnUlNIVjBQeDJlL2JzVVNhR1ZZcUtpbkp4Y2RtL2Y3L3E5T0RkdTNlSERCbFNoWmQrOCthTldzcWY3eG8yYkZqNU40VWVQSGp3enovL3JOVFFVRkJRa0Z3dTkvYjJWbTNFdVhCeDhtRW1rNmxqSitmNjlldVZFU21CUU1qSXlIank1SW55S042WW1wS1Nvbm92d01EQXdOemNYUE5VNDhlUDc5NjlPMzc4N05renRUOHM1VVpRaE5DMWE5Y1dMbHlJSHl0VEx2M3h4eDhzRm12SGpoMm1wcVpObWpSUnZoQkh6bTNidHNWL3hBVUZCUWloRmkxYWFFNElnMW9QSWxJQWFqazZoV2x0YXB0VC9Ga3MrU2E0S3VibEM4U2xaZ2JXWk5KM2lwNzlobmhDVGw1SlpuV1BBZ0FBcW9aSUlzeklmMjltWUtWSFY1OVBxd255OHZJZVAzNnMxb2pEcDJmUG51R011NWp1all1VmtKYVdGaG9hcXRyQzUvTkpKSkptL2lUbHRLMjl2WDM1STlLMmJkdXFaZG1Oakl4TVMwdFRiUXdMQytQeGVKcVpleDBkSGR1MGFlUG01b2FmS2hTSzA2ZFArL3Y3RXdpRXBVdVhqaDgvWGpsNy9PYk5tNTA3ZDdMWjdFMmJObW5tTkZJb0ZFUWk4ZUhEaHpObXpGQTdkT0hDQmVXaWFCd05Iamh3UVBOZHRHdlhUcGxObDA2bkt5TlNQRjlxWkdTRU40SnFYZm9iR2hvYUd4dTdmZnQyVTFOVGhORG8wYU1mUEhpQUQrSHBhRTlQejBXTEZ1bjhGRUh0QnhFcEFMVWZpVWkyTW01UXlNM2g4SXRVMjBVU1lVYkJCMU8yUmMzOGpWSmQrQ0l1aEtNQWdOb25yeVJUcnBEck13eXJleURxenA4L3I4eS9xa1p6MjJIVkdqUm9VSFoydHZKcFFVR0JyYTN0MUtsVGQrM2FwZG41eXBVcjQ4ZVAxOWZYTC8vNU8zVG9vRmJZOCtuVHB4OC9mbHl6Wm8zcWFYTnljbFJiMUtTbHBZV0hoMGRHUmhJSWhIbno1dlhzMmJPMHRQVCsvZnNsSlNYRnhjV1hMbDI2ZlBseTE2NWQ1OCtmcnhxOUs4bGtNaEtKTkh6NGNGei9Vd2NTaVpTWnFlVi9mL0h4OFhwNlgzTDFxOVlPeFJHcDFvdGlDUWtKWGw1ZUNDRmpZMlBjNHVucE9YNzhlUHc0TXpQVDE5ZlgxZFcxWThlT3VDRE40c1dMZFk4UTFGWVFrUUx3dXpEV042ZFQ5ZkpLTWhRS2hiSlJvWkRubFdUeVJWeFR0aVdoWmlmQStGVVVoZHpjNmg0REFBRDhGQVdjYkJLUlhOTzJsYjU0OGNMVTFGUjFUU2xlLytuaDRSRWNIS3hhbnVUMTY5ZSt2cjdLOE9ZWDQvRjRDS0VLUmFTYStIeStNcm9ycDd5OFBHWEZUbDlmWHlNakl3YURrWnljckZBb0tCVEt1SEhqN3QrL2IyUmtGQmtacVZuS1JTNlh5K1Z5S3BWS3BWSk5URXhTVTFNTEN3dTFYcVYxNjlaVUtsVnJSQm9SRVhIbXpCbjhXSFVmS1Y0L1hGYU8zSnljbk1tVEowc2tFdFhHM3IxN0t4OG5KU1g1K3ZwMjdOZ1JUOENLeFdJVEV4T3Q1VlZCclFjUktRQy9FU2FOWlcxaW0xUDBXU0w3SmxVUFQ4Z1ZTWVJtQmxhUTdxaTR0RUMxbENzQUFOUXl4YVY1TlMwaWZmbnk1YUJCZzB4TVRGUWJjZUNucjYrdjJ0NjllL2VZbUpqcUdDTlNWaXN4TURENGtaTmtabVpXTktMdTBLSERuVHQzNnRTcFkyWm05dWJObTdDd3NJaUlpSHIxNmsyZE9uWGF0R2wxNnRSQkNQMzk5OTlyMXF5Smk0dmJ2MysvYXNRckVBZ1FRa3dtRXovMTlmVlZYYWFyNnMyYk44ckZ0Mm8wcTcvZ3gzdytIeUcwWU1FQ1pWRVozSUpObkRneEl5UEQzOTkveFlvVnVJWEQ0VnkrZkZuMW8wQUlxUzNZZnZMa2liVzFOVlNDK2QxQVJBckE3NFZNb2xxWjJoWng4emo4Yis2U1NtV1NyTUowTnRQSWlHWDIyMDZXeWhWeXRZOEZBQUJxR2JGVUpCRHpHTlNLVGRQOVZGbFpXVWxKU2FkUG4xWnR4SE54czJiTlVpME5vclJyMTY0SkV5Yjh3akVpWmVvZFpUbk5TaWd1THY3OCtiUHFQR0U1c2Ruc2MrZk9uVHg1TWlrcGFlalFvVWVPSE9uWnN5ZUJRTURiUkhrODN1alJvN095c2dJREF3Y05HblRtekJtOGFSTWhWRlJVcEJaRm01bVpYYng0VWZYa3g0NGRDd29LcXNUYnljL1BSd2d0WExoUW1ROUpOZStSdmIyOW01dGIrL2J0bGYxemNuSlV0NHppZmFSSGp4NDljZUtFNm1uNzlPa0RFZW52QmlKU0FINDdCRVF3MXEralIyZm5sMlNxVFpaeStFV2xRbzZKdnZudnViTlVKQkhJRlZCdUZBQlF5NVVLaW10VVJPcmw1WVVYeEdJWkdSbktxR2IwNk5ITm16ZFg3WnlhbWhvV0ZxYWM5UHVWUG4zNmhCQlNtOHV0a0t0WHJ5S0V2cHNZS1NjbjUvang0ME9HRE1HWmFWMWRYYytmUDQ5VDVyWnYzejQ3TzN2Tm1qV2wvNmY2MFpGSXBCY3ZYZ3dZcTNmU2dnQUFJQUJKUkVGVU1PRGN1WE4xNjlaVnprTmFXRmdvKzVESlpMV1BGTSt5cXVIeGVBMGJOc1RiZkRTcnYvVHQyN2Q1OCtZalJvekFOV05ackMrejdxcDVqN1p1M2FxdnI2K2FqS3B4NDhhcXUzYVRrcEtjbloxMzc5NnRUSnNFZmxzUWtRTHdtNkpSNk5hbXRrV2wrU1c4QXRWMnVWeVdWNUxKNFJlWnNpMHA1QnBhS3VBbkVZaEtxM3NJQUFEdzA0a2xsYXlRK1pQTW5EbFQrVGd4TVhIczJMRXNGc3ZEd3lNZ0lHRFFvRUZxdFVET25Ea1RGaGFtV1lUelorUHhlREV4TVdabVpwcnBaTXRKS3BYaVJFMDRrTk1oUFQxOTdkcTE3OSsveDFPWDgrZlBGd2dFVmxaV0xCYkx4TVNFeFdLeFdDdzZuZTdtNWpaeTVNZ1ZLMWF3V0N3aWtXaG1aa2FuMHk5Y3VMQjQ4ZUtjbkJ3Y2tUNTY5QWdocEZwelJTNlg0OGxlSmJ5eVZ3MlZTbFVXbmlrdUxzWXp3d3FGUWlBUTROc0JKaVltTVRFeGRlclVVWWFqYXRRMjNQTDUvTHk4Yndxa1oyVmw0Wm5uOVBSMHRkZmEyTmlvMXFFRnRSNUVwQUQ4emdoR0xETTl1bjVlc2Zwa3FVZ2l5Q2g0ejJZYUc3SE04THFnMzRGSUF0VkhBUUMxbjBRbVZpamtOVzJEQmc3WU5tL2VUS1BSd3NQRDhhWk5UWGlpRW0vRmpJdUxDd3NMcTl6bHBrMmI1dVRrcExzUERoME5EUTBKQk1LalI0OHlNek05UFQwcmR6bUZRckZreVpMWHIxK1BHemV1V2JObXVqdmppYzJHRFJ2aXA4N096cEdSa2FkUG4xNjlldldrU1pPV0xsMnF6Q3BrWm1ibTRPRHc1TW1UNGNPSGp4NDllc21TSmNPSEQrL2J0Njl5RHZuQ2hRdGtNbGsxMzI5T1RvNnRyZTEzQjB5aFVIQmwwVXVYTHJtN3V4ODhlSER3NE1HTEZ5K09qWTBOQ3d0emRIU1VTQ1NyVnEzcTI3ZHZPVCtCbUpnWUZ4Y1h6WFp2YjIrMW1xc0lvYmR2MzJxdGpBcHFLNGhJQWZqZFVjbmFKMHNSUWh4K0lVL0lNV0diTTJrL2xGcnd2MElzclZuekJnQUE4Sk5JNVZJS3FhYXNncEZLcGVIaDRRRUJBYW1wcVk2T2prZU9ITEd6czR1S2lsSjJDQXNMUzA5UFp6QVlJcEhvNE1HRGVucDZlTkx2L2Z2M1I0OGVyZHhGdTNYcjl0MkkxTnJhK3VMRmkwS2hVS0ZRV0Z0YkwxbXlSRE4yS28rU2toSlBUOC96NTg4M2J0dzRJQ0JBN1NpRlFoR0x2N2twL1B6NWM0U1FNbkM5ZmZ2MnhvMGJIejE2MUtwVksrVWVWSkZJaEpmcDRzcWxLMWV1M0w1OSs3Rmp4eVpObXJSaXhZb0dEUnJncEVGeGNYR0RCdzlXbmNZME5qYmV2WHUzNWlEeGFtUThqYWtzeHhvVEV6TnQyclRHalJ2amxjYUxGeStPaTR2cjNidDNVRkNRVkNvdExDd2NObXlZNmtud0c5RTZ2ZG10VzdkNzkrNnB0bno0OE1IVjFYWE5talg5Ky9mWE9oancrNENJRkFEd1piS1V4VERJTDhrU1NiNVp2U09UUzNPTE0yZ1VoZ25ibkVxdTVaa0dGTENKRkFEd2UxQXRBMWFOMHRMUzl1elpFeGtabVp1YmEyQmc0T2ZuTjNmdVhHVTRwSlNhbXFvc0VHcHFhaG9TRW9MN0RCczJMREV4c1hLWFZ1YiswU0VrSkNRa0pLUnk1OGNVQ3NXWk0yZDhmSHl5c3JMYXRtMTc2dFFwemNSSTl2YjJ6NTgvbnpGalJvc1dMZkEyMnJDd01BTURnMjdkdXVYazVFeWNPREUrUHQ3YTJqb2tKR1R5NU1rSERoeUlqSXpVMDlONyt2U3BjaDZWUnFONWVucE9telp0MjdadHdjSEI0ZUhoZ1lHQlU2ZE94WnMvLy9qakQrVzF1bmZ2WHJkdTNhRkRoNm9PNFBEaHc0OGZQNDZKaVZFb0ZOSFIwUWdoQndjSGhORHAwNmRuejU3ZHBFbVRxS2dvUENsZHIxNjlxMWV2ZW5wNldscGF1cnU3MjluWjRZajA1TW1US1NrcE5Cb3RNaktTUkNMWjJOaG9maFFHQmdhT2pvNnFMYmlRcVkyTmpWbzcrQTFCUkFvQStJSkNvbG9hMStjSk9ZWGNYSmxjcW5wSUpCRmtGcVF4YWZwRyttWTE1N1k2QUFDQXlxb1JFV2xKU1VsSVNJaTF0YldYbDllY09YUEtLb3V5WnMyYVAvLzhVNkZRRUlsRTFkMkplbnA2RmEzdCtZc2RPWEprd1lJRkZBcGw2ZEtsUGo0K0ZBcEZzOC9xMWFzek16TXZYYm9VR1JtSk4zQTZPRGo0Ky9zem1Vd21rOW13WWNPSkV5ZTZ1YmxScVZTODZ6STBOQlMvOTFHalJpa0xzZUI5bTM1K2ZxNnVyZ0VCQVRqbUhEQmdnS1dsWmVmT25aVjlacytlclRrQWlVUnkvUGh4ZkpQQ3hNVEV4OGVuUTRjT2ZEN2YxOWUzWGJ0MkVSRVJxbEUwaThVNmZQaHdjSEJ3WGw1ZWNIQXdrVWhFQ0gzOCtISDc5dTE0aGZPbVRadCtzRUFPK0EwUmFzaE5NZ0JBemFGUXlJdEs4OHVxZzZMUE1EUmttWkdJdFREbFFGcE9jblVQQVFBQWZnVXJrd1lWV3ZiQ0Y1WG1GbjlHQ0RGb0xITkRMVE5nbGZiNDhlTU9IVHJnd0VaVlZGU1VpNHZMa1NOSDFESWIvVlFGQlFXMnRyWnVibTdLS2RrZnQydlhybUhEaHRuWjJWWFZDWEhDMjNJbS91Rnl1V29aaHNvaWw4c1ZDb1hxYVRNeU1veU5qUmtNN1lYS2I5eTRvYmFKVkNLUmFJYmNPS0h1d1lNSHg0NGRxL1hRdm4zN0lOY3VnSWdVQUtDZFJDYldYTVNMRVJDQnJXZHNxR2RTMHhKai9DQ0lTQUVBdjRtYUU1RUNBRUN0K2pVSkFLaENlQkd2bVlFVmlhaSt2RitCRkNXOGdvOTVxVVVhNjNzQkFBQUFBQUFvUDVLdnIyOTFqd0VBVUhOUnlUUTIwNGhJSkltbFFvMGxGUXFSUk1EaEYwcGtZZ3Fab2htNC91Y1U4L0tyL0p4Q2dUQW82TzhIOXgvVnIxK1B6ZGErZE9yK3ZZZW5JczRVNUJjMmJkcTR5Z2RRYVVWRnhaY3ZYMm5lM0w1YXJ2NHMvb1hIYk04UEg5SzdkZStpMnY3KzNZZlJveVlWRlJWMTZ0U3hXZ2FtNnRhdE85YldsanJXenVVWEZNUS9mVjVVV0d4aCtaMHlCbEtwMUcrZGYwcEthcnYyYlRTUGJ0Mnk0OGFOVzVhV0ZxYW10VFAvNUpVcjExZjUrS1dscFhmdTRsemRZMUVuRkFqejh3dGtjaG1kWHZuVWJvc1hyY2o0bk5HcVZVdk50YWtuVDV4YXZYbzlnMGEzYjlha2pGZi9GUHBNd3dyOXBTMlJpWGxDRGtLSVFxYXk2TCs2RmlnQW9IYjd6LytDQkFEOGJBUUN3WUJwekdZWWNRVkZ4YndDdVZ5bTFvRW41UENFSERxVmFjQTBadEMwVjhyK2JZV0huOTYvNzVCOXM2YUxseXpRMmtFbWsvbXQ4Ly8wNlhOUXNIcEpnR29ra1VqR2puWEp5c2htc1ZnREJwUzMzRndWNHZGNHFhbnY2OVd2cDlZZWRTazZKeWMzUDArOVVsSGx5T1Z5Z1VBZ0ZJcUVRaUdIdytGeVM1WC9MaXdveXM4cnlDOG95TS9MSjVNcDRhZU9xTDMyNGNQSDgrY3VNamV2Y3puNkxJT3BmWi9WaStjdi8vQmM1dURRN05UcFk3cEhJcFBLSXNKUE96ZzBtKzB4USsyUVNDaUtQSFcydEpUWHRWdW5HblhQb2dybDV4Y2tKQ1NhbWxVZzNwWklKTG01ZVQ5NFhYUHpPampiSnpiWnhlMzVzNWZuTGtRMGFkSkkyUmdUYzN2WlV1OHhZMGFzMzdnV3QxeTVjbDBzRW1zN0grclN0Wk9KaVhwdW5waWJzVmV2WEw5NjVYb0hwL2FPamkzVWp1WVhGUHlibkZKUXFIM2ZQZ0FBL0E0Z0lnVUFsQXVCUUdBempmV1pSbHkrOXJoVUtPWUx4WHdLaWNyV00yWXhEQWlJVUUwanJVRTRITTZCL1ljUlF2UG16eElJMUhma2tvZ2tPb04rNGNLbFQ1OCsxMjlRcjJOSEp4NlBwM2tTWlNiSnZQejg1S1IvZjNCSXpSMmE0Vi9NTXBtc3BJU2pvK2RrbDRuYnR3VnUzYnFqVFp0V3FyL2ExZEJvMUNyTWRabVdsbTVoYms1bmxEa1pGWDNwS2tKbzZQQkI1VC9ueVJPblRoeVBrTXBrTXFsTUpwUEo1REtaVkNZU2lRVkNnVVFzS2VkSm5qOTcyYVp0SzlXV3c0ZitRUWoxNmR1cnJIQzBxdHk2ZGFlMGxHZG1adHFqUjdlZmVpRTFxMWY1eGQ2Nlc3blhPampZNzlrWHBIeXFVQ2lLaW9wMTlCY0toRGpJTEN3czB0Rk5qOG1rMGIvVUJmbjA4ZlBRSVdNcU56eWw2S3ZuNm12YzlmZ3VQOTlOeGNVbFdnOGQvU2RVTFNJdEtTblpzR0VMUXNobDhnVE5jQlFBQUFCRXBBQ0FpaUdnNzhTbEVwbTRnSk5keE0zVm83TlpEQU1hNWVmK1dLL2h0bTdlV1ZCUWdCRDZ3M09aNWxFSGgyWUhEKzhOM0xFYklaU2U5dEdwdmZaNDQwbjhYUnp5eFQ5OXZtVFJpaDhjVXZEZmdiMTZkY2RYTE04UCtxeU03SjdkQitqb01IVFlvSzNiTnY3Z3FKVGMzZWZtWk9YR1BiMmo5ZWlMNXducDZaOHNyU3c2ZHV4US9uUG1GeFM4ZmZzT1B5WVFDQlFxaFVxaFVDZ1VFMk5qR28xS285TVpkRHFOUm1NeUdRd21RMDlQVDArUHFjZlNZK214OU5rc2ZYMTlBd00ybTYxdmJXT3RlczZVbE5TN2QrN1Q2WFNQT2VwVG1sWHV4SWtJaE5Eb01TTjAzQmY0R2JnY0x2NzJWa0p4OFRjM080cUtpcnQyN3ZQZFY5MjljMTkzdHhYZVM2Wk5tNkxhUWlBUVdyZXBUQ1hEaEpldlpETDF2NzRxeE50bkdVRmxDZTdKRTZmZXYvdWcyVzNOcXZYWldUbjE2dFZkdk1RVDMxZmF0bVduYW9lVWY5OGloQzVmdXBLYy9NMzlKaHFWcXB5VkJRQ0EyZzBpVWdCQWhYMDNMcFVyNUZ4Qk1WZFFUQ1pSV0F3REZzT0FUTlJTaEsxMnV4UjE1Y3laOHhhVzV0MjdkMDFOZmNmbGNOdTBiYTNhd2NyS2NzT0d6WGw1K1UyYU5tN2QydkhkdS9jS2hhSlJvNFpxNXlHVHYvbm9TQ1NTclcxOTVWTzVRb0YvQnpld3JVOG1rUkJDRXFrMFBlMGpRc2l1b1MyUjhIV20rdjM3TkxsY3JuektObVM3VG5WUlBmT25qNS80ZkVGVCt6STNzeVc5ZWNQbGxLcEZndzRPelNyeXFlaWlVQ2p5Yy9PTkRBMlpUS2JXRGlkT1JpQ0U3T3hzcjBSZjEzRWVCcE9CbzI1Vm8wWU5YNzl4amVZdVBtekZpbFVwLzZiK3VYeFI1ODdsMnNmNGQvQStoTkRVYVM1bVptYTRSU1FTUzZYcU02NWlrUVN2RGRZNis4MWdNTW9hajFKeWNzcVR1SGlFRUo4dk9CaXF2bkpZVmJQbVRhdDJiNjNmaHRVclZ5K3YzR3ZWS2tEUTZiVHhFM1RkL2toTmZmY3Mvb1dWdFdYWHJwMTFkR3ZhVlAzTFNhZlRqeDAvcExYejdGbWVQQjd2cjZBQXpXVzBDS0hPenIxVTV6bmQzZWJ3ZUlKMzc5NGhoSmIvdVpKTyt6cExYMXhjakJDNkZYTm40dmhwelIzczE2ejF4dTJUWE1hcjNpTzRIWHRYTXlJOWVDRHMrdlVZS28wYStOZFdmRitKeitOSFhZeldIRTlTVW5KUzBqZTV2aGtNQmtTa0FJRGZCRVNrQUlCS1VzYWxmQ0dYd3kvU1dpZEdLcE1VbCtZWGwrYlRLQXdXdzBDUHppYldyb0l4WlhuNUltSFZxblVVQ25ubnJxMk5HelVjMEhjNHA1UzczR3RwRjVYRUxTZFBuTHA0L2pLVHlRZ08yV2xvYU5DdnoxQVNrYlJoNDlvR0RlcnJPTE9wcWNtRnFFamxVdzZYNjl5aEIwTG9jTmkrT25YTUVFSVpHWm45K2d4RkNJVkhIRkZkVDZ2MkU5elV4TVRiNSt2TWJYSnl5cmd4azQyTUREZHZYVzlob1NVTmowZ29HakY4L01lUG4yYk5jaHN5ZE9DUGZUemE1ZVRrU2lSU20zcldXbytXbEpSY3ZYSURKNEs2ZisraGp2TTBiR2luR1pFU2lRUWQ0Vi82aDAvL0pxZHdPTnp5alBQZmY5OWV2WHJEME5CZ3hzeHB5c1lOZnY2blQ1L1gydi9ObTM4N3ROTXlBWDc2N1BGbXpiNlRPT3JRb1M5UjZORWp4M1gzZEozcVVyVVJLWnRkWmRscm1FeW03N3FWT2pyODg4L0paL0V2N08yYjZ1NVdJUzllSkpSeVM4dTVNRHZ4VlZJcHR4US94cE9XYWdxTGlncUxpcWowQ3R4Wmk3NThkZnYyWFFpaDFXdTg3TzJiNHNaNjllbytpZjltTGZTK3ZRZjM3enUwY05IOEthNWZTekoyN05Dai9CY0NBSUQvT29oSUFRQS9oSUFJZW5TMkhwMHRrWW81Z3FKU1FZbENJZGZzSnBJSVJCSkJBU2ViVHRWajBsaDZkUDFha0p1M0xNK2Z2ZlNZN1NrU2lsYXY4V3JsMkJJaHROSGZkOTdjUlF2bUx6bDBlRStyMWw4V0dTWW12RVlJclY3amJXMXRoUkR5OGw3bXRXTDFUUGQ1SnlPT21KcVVOOFdML1A4ckQ0bWtId3IxN2UyYlRKa3lNU3pzMkxLbDNtRkg5bXZtancwTzN2dng0NmR1M2JzTUhxSnJFZStQU0gzN0RpR1VtNWUzZXVXNjdKeGNoTkNiNU9UVks5Y2hoQ2E3VG9xOWRVY3NFamUxYjlLcVZjdWsxMjlldlVwcTNjYXhTWlBHQlFXRk4yL2NzckF3Nzk2amExNWUvcTJZMjFXNHIxV3JnTzI3RUVKejU4MWk2K3NqaE02Zmk3SnJhR3RzWWx5M3JucVJSb0ZBa0o5ZlFLRlNMTXkxQlBsVUNuWDF5bld2WHIvQjg4TUlvZFIzNzBlTi9CS1diTjZ5bmt3aVhicDRCU0UwWUdBL0NxWE0vMTZTa3BMZnYvdWdvME1ONGI5cGUrU3BzMW9QNGVubDJGdDMyclhwb3JYRDJIR2pWRytnYUxweTVmcTFxemRVVy9EZTFQWHJOOU5vVkdWank1WXQzR2E0YXI0ODdzbWRzakliWGI1MFZTMnpVWGxjaWI3dXRXSTFRbWpXYkxjeFkwWXEyd2tFZ3RyM2swS2w0Rm5sbi8yOUJRQ0FHcXVtL3c4TUFQQmZRU0ZUVGZUTmpWbDFTb1VsWEg2eFdDclUyazBvNWduRnZFSnVEb1ZNWmRMMG1UUlc3ZHRyaXZQbnpQZjBtT1F5SHJkMDc5RjF1ZGZpNS9FSkRWVVc1VzcwOXgwK2NvaHlFZXp3RVVNU0UxL1RhRlFqUThQeVgwdjgveWtnS3BYNnZiNWZKU1c5Y1owOFU2MFJCMFhQNGwrMGI5ZFZjeW9iWjJaNjlDaXVmZHV1YW9kNjl1b1dzR056K2E5ZWxwU1VWTHh6VlRuWnFIemNwV3NuUEVtNHptK1ZvMk1MMzdVYlg3MUttdTdtMnI5L24xdTM3dHk4Y2F1RFV6dmZkU3Z2MzN0NEsrWTJzNHhVUThlUGhXL2F1RTNySWJ5ZWVlbGlyMlZMdkxWMkNBN1oyYU5uTjV4bjZON2RCN1oyRGZBZmJtWkcxdHExRzhRaThmN1FFTTEweWpkdXhQemh1YXhKNDBabDVkck55YzM3bVA1SitWUXNFaXVmaWtTaWtQMkg1WEo1Ly81OWRnWnUwZkc1YmR5dzlmMjdEOHFVUHpWVy9mcDFuWnphYVQyVWtaR1ptdnJleU1pb1JRdnRpOERyMTYrcisrU3BxZSswcnVXK0ZYTmI5YWxZTE5FYWtWYXQyTmk3UzVkNEtSU0tZY01ITDFyc2lSQUtDL3ZIeWFtOVNDZ09qNGhVNjV6OEpnVWhkQ1g2MnR2VVZHV2pYQzRYaThYZTNtc1FRcjE2OWVqZi8vdTdjQUVBNEw4TElsSUFRRlVpRUFqNkRFTjlocUZZS3VUd2kzZ0NqZ0lwdFBhVVNNVWwwb0lTWGdHUlFHTFNXRXc2aTBGbEVRaTFJVU52K3c1dEk4OGMvNWorc1VYejltcUhybCsvK2QyWDR5U3VSNDRlYU51dTlYYzdpMFFpL0lCT3EwQkF3bUt4T25XdXNoV2VtcnY3S2ljKy9qbENhSHVBdjcxOWsvaG5MOWF1WHUvczdMUnE5UXFFME9Yb3EwVkZ4WjA2T2VGc3BaOCtma0lJTldwb2h4REt5ODFEQ0ZsWld5S0UrQUkrUWtpUHBYMnVpY1ZpNGVsb1RkazVPUkt4eE1URW1NSFFIczNpOUw4OEhzOS80emFFa0kvUG4zZ1BZVURBTHJGSTNLWnRxODZWK2p6MzdkK05IN3hNU0p3MGZscno1dmJLMlBYKy9VZlhyOGRRS09TbGZ5N0VMVm1aMlpaV0Zwb25rVWdrZU1hMUVnUDRsVndtVDNDWlBFSHJvWC8rT2JscHc5WldyVnZ1RHQ1UnVaTlBtVEp4MkxEQnFpMWpSN3Z3ZVB5ai80U3FGcFVwNjI2RktxRlFxTHJ2Vnl6V1h1amx4UEVJMWN4R1dWblp5c2ROR2pjaVU4aDkrL2JhNUwrT1FDQWtKcjdlNHIrRFFxVXNYZmJIK2JOUldzLzI2bFhTcTFkSnFpMHltUXgzdGpBM2g0Z1VBRkM3UVVRS0FQZ3BxR1M2S2R2U1JOK0NMeXJsQ1RrQ2NTbWVndE1rVjhoS2hTV2x3aEw4S2pxVlFhTXc2RlRtZjNwWnI2MXQvY0tDd21iTm1wYlZJZVZ0cWtRc3FkK2dIa3RqcWQ2N2R4K0VRbUZaSDVjYS9OT1pUQ1pYYUk2MFhyMjZsZjdwLzVQSVpMS25UNTlSS09RK2ZYclM2TFNNakV5RUVGT1BhZGZRdHJDdzZPaVJFd2lodWZObTQ4N0p5U2tNQnFOK2czb0lvYXpzYklTUWpZMDFRb2pQRStpSU9vYVBHREo4eEJDdGh5YU9uNWFRa09pemF2bkFnZjEwRERKZysxK2ZQMmZZTjJzcWtVcXZYYnVabTVNYmZma2FtVXhldDI3VkQ5NU1lWGovc2VwVG9VRG81N3NKSVRURGZScGVEUHo2OVp0eFl5WjM2dVFVSEJLb1ZoMEhoMHdWK2dMb0pwVktxK3BVSkJKSklCQnMvVGE3cktiVTFIY0lvZVRrZjMzWGZpZHY4OEJCL1p5ZG5UVGJEUTBORGI5ZFhJRERSV3RyS3d0TExVdW1kWmc0Zm1wNXV2bHYybDdXSVN0cnk1MkJXM3YwNklwWHYvdHYyb1lRR2pkMjFLUko0MGVPSEtiV2VmKytRNkVId2hiOE1YZnlsSy9oZW1mbjNqUWE3ZGJ0YUlRUWpWclRaNzhCQU9BSC9ZZC84QUVBYWo0Q2dhQkgxOWVqNnl1UVFpRGk4WVFjdnFoVTYwWlRUQ3dWaXFWQ2hJb1FRaVFpbVVaaDBLa01Hb1ZKbzlEUWY2M0FhYnYyYmNwYXE0a1FHdEJ2K0tkUG45ZjVyWEp5VXA5SEhUZG04dXZYYjhwNUZWeFQxTURBb05ManZCMTc5L0hqSjVWNDRmSVZTeXA5VVUyUEhqM2hjcmh0MjdYV1hIMTZKT3dZbDhQdDE2OTMrdzV0RVVJZlAzNHFLaXB1NzlRVy85ei84QzROSWRUUXprNjV0UGpuN2NmTHljbEZDQ1cvK1hmZW5JWEtSdmVaMHhvMWJvaVRQMGxsMzhSeU9uTHQwdWwwMWMyNmQrL2V4dytLaTR0eFpOV3RlNWZIajU3TW1Uc0x0eDhNRFVNSU1aaE16V0t0WHlKU1d0VkVwSW1KcnllTXE3SjFyUWNPaHRqYk40MElQMTJlenBrWldkL3RhV3RYWDJ0RVdvVjY5dXpHMG1kOUhWVm0xclA0RjVyZGR1emNqRlJ1USt6YmV6RDV6ZGZ5TGIxN2YwbE5GQkYrK3NYekJBYUQ0VEhYblVLaHFHVWhSZ2poTHp5TlJ0Tk1KVldGeWFVQUFLQW1nNGdVQVBBckVCQ0JTV014YVN5RWtFQlV5aE54K1VLdXZPelFGQ0VrazB2NUlpNWY5Q1g5S1lWTXBaSnBGREtOU3FaUlNEUUt1YWF2VWZ3MThuTHpFVUltcGxycVc1VFQwNmZQOERyaGlxcmFpUFRwazNpRVVJOGVXbkxTenAwM20wYWpLUlA4M3IzN0FDSFV2bjFiL1BUZHV3OElJUndUOHZrQ1hEWkR4NFdFQXFGTW8xNlJRaTdIMnpnMVEwY3FsYXFNSWthUEdjNDIwRGMwTUdDejJVL2k0aDg5aXF0WHIrNmNPVjkyNU02ZHMvRFJvempOSzJyTnRYdmdZSWl5MGt4R1J1YnpaeTl4OE5PLzc3Q1ZLMWVNR0RWMDFlb1ZwYVU4bkpYbjQ4ZFBPTS93Zk0vWm11ZVhTcVJWT0VkS0lHaFBTb3kzMmhJSUJOWFpZSVZDZ1Nmenk4cGpUQ1FTall3TUg4WEZxclYvL1BnNWNPZnVCL2NmMWFsak5uTzIyOUNoQTlYT2tQRHkxZG16Rnp3OTU2aDl0Mm0wYndKeVBKWTVzeGZjMDBpL2pBZmN0NC82ckxpUmtkSGQrN3FxQnkxYXNrQXRzNUhXaUxSdnY5NnExVjlPUjU3VDdKT2RsYk45V3lCQ3lNM2RGUmNLa2txbHlwWDJHTTRHTEpGSXRKWUlBZ0NBM3dGRXBBQ0FYNDFCWXpGb0xNUzJGSXA1UENHWEorSnFWalRWSkpHS0pWSXhRbC9yYzFCSVZBcVpScVhRS0NRYWxWd1RZMVFmNzdYWldUbGFEK1htNVNHRXRtN2VvVGtOa3BhV1h2NUxwS2QveEVzVGYyeWthSHVBZjQrZTZpbUx5akoyekdSYzhyUUtlUzZZUXlGVCt2VHBxWG1JUnFQT21ERlZPWGQ2OC9vdGhGQ1BIbDBSUWx4dTZZY1BhZGJXVml5V0hrS29sRmVLRUZKYkNQMGxaUHIvaE9UMGFSNEpDWWxheDRDVG82cnhXYlY4eXBRditXLzc5T25WcDA4dmhGQnVidDZoUTBkeDBVN2x3Q3d0TFJyWTZxcmNvNHJKK0ZwejljTDVTL2dCaVVTU3llVGUzbXRLdUNWVHAwNW0vWDlEN0o2L0Q4amw4cUhEQmpWclpwK1hsNmZQMGxlZEtjVVJEcTJLSXRJV0xacS9TbnFxMmQ2bnorQ3NqT3p0QVpzR0RmNmFiUG51bmZzZXN4ZXc5Rms0VjIxWlZML2srUVVGKy9jZU9uRTh3c0RBWUlYWDBva1R4NnJOaXI5TVNBelp2ZS91bmZ0NDYrODZ2MVZhejZtTWtQSDN2N0ZLREtrYm02MWZ6cDVsa2Nwa3lrdnJJSmZMVi9xc0xTM2xVV25VR1RPK3JBUytkdlhtc3FWYXNtZnRDZ3plRlJqOGd3TURBSUQvS0loSUFRRFZoazdWbzFQMVRKQ0ZSQ29TU2dSQ01WOGtFVWhsNWFvZmlCQ1N5TVFTbVZnNWlZb1FJaEZKSkNLWlJDU1RTT1F2RDRnay9KaE1KQk4rYlNsVXNWZ2NkVEZhOTVhOHBLVGtIN3pLazdoNGhGRGp4ZzNMMFZjWEtxMEN4U2QrUmdJcUVvazBUMk1Dc0tTa1pOL2VnK2ZPWFp3MmJmS0VpV1B4Yk9HalIzR1dWaGFPamkwUlFzL2luOHZsY21VS0tENlBqeEJpc3I2Wkk4VnpVQlR5Ti8rL3ExdlhocW5IUkRwbFpXWnpPQnl0aDliNWJpcmxsazZkNXFLNjZIcWp2MjhGM3pUQzM1T0k4Tk5ON1p2OG01eGlibDVuamEvUFRQZDVtemNGbEpSd0ZpeVlpKzlRWEx4d21VcWpMbHcwLy9yMW15ditYRDFybHR2YytiTlV6MUNGcTNiTEloVkxFVUxrSDZneDgvRGg0MlAvaE4rOWMwOG1rL2ZyMzJmNGlDRXltVFE2K2hxSHkrRnlTcmxjYmdtSDgvbHpSdnlUNTBRaWNmQ1FBVE5uVFZlVzhkUWtWeWdRUWlRU0dTRzBlcTMyRE1tVkU3Z2pTRzNWcnZxbFpUSWQwOEpLSVNIN0hqNk13OVBYVE9hWEw1dTF0ZVhRWVlOVXU2WDgrellsSmJWNWMzdTdocmJLeHFpTDBWWHhWZ0FBNEw4QklsSUFRUFdqa0drVU1rMmZZWWdYNjRva0FxR1lMeFFMeWlvaFV4YVpYQ2FUeXhBUzZlaERJQkFKWDJJcXZBRHh5NytJcUlyajFmZnZQMGlsMGxhdFd4NElEZEU4T21yRXhNK2ZNL2JzL2F0ZCt6WnFoNlpPbWZsR1pVT2FEaDgrcE1mRlBVVUlkZW5TU2RsSStQK0cyd3JscDFtMjFJZEVWSzlCV2hhOFhmUG40WEM1ejU2OVFBakZQMzBlLy9RNVF1ano1d3g4YU4rZWd3aWhVYU9INDZqNHdZUEhDS0gySGI3VUZPR1Y4alQza2VKVXRManFvOUxhZFQ3S1JiTmw4Zlplb3pVemFtVGsyVnN4dHh2WTFsKzB5UE9IM3lzNmYvNVNUazd1Rk5lSi95YW5JSVJhdG5RSUNRbWNPWE5lMUlYb3FWTmREQXdNZGdZRXlXU3lXUjV1MXRaV0pDSkpycER2MzM5bzFPamh5b1E5WXB4cnQrb3lHMm1GLzlCVnAzWXJpa2FseGR6OHNuejM2cFhyVjY5Y3gwbTU5UFZaUlVYRlgvclFhWk1talhOem4ycGpZMzMrWEJTWlJHNVV4dDBXbVV5cWVhT2hTc1RHM3RYZFFTS1ZVcWdVM2ZkbFltN0cvaDI4WDdPOVZXdEhaVVZpYlBmdVBTa3BxWU9IREp6aC9qV2pVdDkrdlluRS85ak9lUUFBcURTSVNBRUFOUXVKU0diUzlKazBmWVNRQWlra1VwRllJaEpMaFdLcFNDd1J5UlhmWDkrcm0wSWhWeUJVUmttYXF2VHZtN2NJb2M1ZG5MWE9QZUtmczNRR1hmUG9nWU4vUzZVU3crOVZKWlhMNWV2V2JrUUkyZG8xd0NsL01GTXpFeUtSS0pmTFE0TDNqeG85akVLbVNHVXloa1k2SERYT0hUdmdkTFhsY1RFcW1zdmhscU5qeFFnRnd0all1NWN2WGJsOTV4NmUyQ1FTaWQyNmRSNDFaa1RQbnQxdzBwMnpaeSt3OUZtVEowL0Vud0NPYXJyOFA3YmtjdkdxWFpicWFVdTVwUWdodHI2dUpERnIxMnhJU0hpMWZNWGlUcDIrVThRbEpTVjEwNFp0UkNMUmY0c2ZYanBiV3NwNzkvNjl0YldWc1pGUk9XTjFNb21NbDZxS2hLSjllMEtwTk9xUW9ZTUN0ditGajdacjMyYjM3aDEyZHJZR0JnWlA0dUt2WDQreHRMS1lOZE1OSVdSaGFlN2lNdjd3b1g5MjdQaHI2N1l2YVdseC9pUmFSY3IvVkpSSUpPYngrQWdoVmhtVmRjcWpiYnZXQ3hmTnA5Rm9sbFlXcGlZbUpxYkdNcW5zNnBVYmtaRm5FVUlteHNaako0eWFNbVdTaVlreExuN2o3YlZHbjYwZnREdEFNL3NYUWtna0ZDT0VxUFN2Y2JqL3B1MjRhRzFabkoyZERoN2U4OTF4bm93NDBsQmx1dkw2dFJnZjc3WEtwMUtwVkNLV2tFaWt1UjUvcUw3cXpldXY2eDFldmtoWXV0UmJvVkJNbmVaeUpFelhrTXJ5QzhxOVpCYWtWZTZGQWxGcFdrN0ZGbmRRU0RTSlROZU5RZ0FxaDBxbVc1azBxTzVSZ0NvQUVTa0FvT1lpSUFLVlRLZVM2UWg5eVNVcmswdkZVcEZLbUNyK0ZjRmxwZno3OWkxQ3FKVmpTNjBKUy9EbVJxRkFxQzJWRG9WS3BZakZZcWxFeWlpamtJbFVLbDIxYWgyZUlGMitmTEhxZEEyVlN1M2R1OGVORzdlT0hqbXUvSUUrWnN3STNhTWRPMzVVMzc2OXkvbldIang4WE9VUmFXTGlhN2RwczNGcUlvUVFTNTlWeWkzdDJhdEZ2eWR3QUFBZ0FFbEVRVlM3c2txTmdDOVlzWHlWUXFIdzhKaGhaR1NJRUxwOSsxNXVibDZyVmkxeE1WSmw1bUc5YjVmajRrYTJvYTZJOUVOYTJyL0pLVGlnMVNFdlAzL2UzSVZDb2RDdW9lMlp5UE03dHdlbHBhWG41dVloaEU2ZlBaN3hLV1BTeE9ubGViTTllblQ5ZSs5ZkNLR0RCNDlrWkdTT0dqWGM2TnNiRUYyNmRzS3p1K3Y5L0JGQ0sxY3VWMzRUWnMyZUVYbnFiTlRGNk1tdUUxczV0a1FJaVVUQ2loYWtyYWlQSHovaWI2enlvNjRjanpudStNSGp4MDkyN1F5NWVmT1dWQ3B0M2NaeDhaSUZBd2IyVlozbTdkTEZlYnJibE1PSC9wbmxQbS9EUnQ5aHd3ZXJuVW9nMUQ1bmEyRmhqbU5hVmFVOFh2bDNQdFBwMzl3blVwdDh4di9CeW1TeTI3ZnZsWFdHK1BnWElxR29jeGZueFV2K1VJdEkrL1FaWEZ4WW90cUM1L0IzQmU0TzNyMVg3VHpOSGV5UC9oTmF6bUZYbUtLUytjc3Irem9BQUNnVFJLUUFnUDhTRXBITW9KSVoxSysvRjhWU2tVd21rY2xsTXJrVS8xdXU4cmdhaDFwVVZJUVFtdlB0UklvYTNVY2JOMjU0L3VJcHpmYk1qQ3dmNzdVNEhKM3RNYU5IVC9VOHJoczJyYlcwc3J4NzkzNWVicDVjcmtBSTJUZTN2M2xUUGQrcHFvdm5MNzk4b1QzZmo2YWl3cUp5OWl3L0UyTmpQbDlBcFZFSERPZzdlc3dJa1ZDayt1SEk1ZkxseTFlbGZVaHYwYUw1dE9sVGNFZ2ZITFFISVRSYUpkam1jcms0SFk3cW1iT3lzaEZDRmhaMWRGeGRncWNadjdmd05lMTllbVpHRmtMby9ic1A3OTk5d0kwV0Z1YjE2OWV6c2JGNS8rNDlYaDVzWjJkYjFoazRYRTVXUnJieTZkVXIxMGtrMHV3NU03UjIzclkxTURYMWZlOCtQWHYzNmFsUUtNUWlzVkFrRklsRWc0Y01qQWcvSGJCOTE1RWpCNzVtTnRLb21sT0ZrbDRuNDBLdk9HRnM1VWlsMHFTazVOdTM3MFpmdnBiMklaM0JZSXdhUFh5U3kzaDcreWFxZlhnOEhwOG40UEY0QXdiMmZmdjIzZjE3RDFjc1gxWEM0U2p6UzJFbHhTVUlJWDAyUyswcVUxd25xUzUveFI0OGVEUnp4cnhLajF4VlFYNGhRc2pCb2RtV3JSdFUyOWVzV2E5TXlUdG03SWliTjI4Rjd0cEdJcW52QldqUnZMbmFqWTlQbno1blpHUmFXVmxhV3FwSCs3YmxUcFJWR1pVTkt5RWNCUUJVT1loSUFRRC9iVlF5RFpITC9DMHVWOGh4Z0NwWHlCVUt1VndoVnlnVVpUMFFpdmxWT0RBN1c5djJUbTNWR2hWeUJkNFlpVFcxYjZMNWt4b2g5UGxqUm5aMmptcDZGVlhyL2Z4eE9Pb3gxMzNod3ZtYUhkaHN0cmZQTW0rMFRMVVJ4MjlsdVg0OTVudHY2T2V5c3JiMFdiVjg2TkNCZUxreVRyV0tLUlFLdjNYK04yL2NZdW16dG16ZGdFdHVSRjJNVGtwS3RySzJIRGxxbUxJbmg4TkZDT2w5dTdJVTcwSFZuWTY0dUxpNFBPVWZXN1JvM3RTK1NZUDY5ZTBhTmJDenRiVzFxOStnUVgxbDBock0ydHJxN0xtVFpaM2g4cVdycXFsVysvZnZXMWhZV0w5K1BaRlFmVTFqUlBqcGY0NmVRQWpkdS9lZ2xXTkh2SXhaMWRPNFp6RXh0M3YzN2lFU2lYRkdZdDJEL3hGNGEyVzc5dXJmWngyaUwxODFNVFZwMjdZMS92TVNpOFVEKzQvSXp2NlNlcHBDSWJkcDJ5b3JLM3U5bnorUHgrZnorSHdldjVUUEU0dkVXcysyYWNOV0FWOHdhN2Fic2lVdkx4OGhaR3BpOHNOdkRpVW12bDZ6ZWoxQzZHUDZKNFRRb29WL3FpNkI1bkE1Q0tFYk4yNjlldjJtYlp0Vy9RYjBRUWpWYjFCUE5SR1JXczBoQXdPRHNDUDd5V1N5NWw3dVhVSGIxVnAyNzk0VHNudmZ1UEZqTkFQcG44cktwQUdWL0ozRi9LcjRvdExjNHM4NFdicTVvYzNQSEJvQTRMY0RFU2tBb0RZakVvaEVFcEZNVXE5S3IxVkZOMGZwTm11Mm0rb1BhTHdaYjhXZkt4RkNsbFlXQXI2Z3VMakUyMmVaMWoxeWExYXZqengxVnArbFBTTGRzWFBMMHFYZVk4ZU42dDI3UjFXTlZyUDZTL3pUNTNNOC91alpzOXUyZ0UxcW5YOUc5UmVFa05va21OSmZmNFZFaEo4bUVva0JBZjYyZGcxd0FjLzE2emNqaE9aN2VpaUxoU29EUzlYUExTc3p1NlNFUXlRU0c5UXZjN3BKSXBGa1pHUWhoS3h0dmxORWg4Rms2SWcySzJIMDJCRmxwVGp1MnJVekRta1VDb1dSb1NHYnJXOWdhTUJtc3cwTTJBWnM5cWZQR1RFM1l3TjNCUFhxMVYwb0ZINjNDdXVQeU16SWlybDVDeUhVclh1WDhyL3ErSW1JK0NmUHAwNXo4ZkplaHRlK3VreWVzQ1BnTDV3VzJJRE56c2pJWk9ucE1mUVlWcFlXRENZait2STF2S3pYd01DQXlXVG82ZWt4bUF3OVBTYUR3YmgzNThIdTNYdjIvSDFnd01DKzllclZ4ZWRQKzVEKzQ2dUlNYUZBK0RZbEZUOG1Fb2s0TGxWRkpCSzUzRkl1TjlXOGpsbHE2bnRjNlVmM09jay9JZVVTQUFEVVZ2QTNKZ0FBL0FwNWVYbExsbmpGUDNsZXYzN2QwSU43M0taN0ZCZVhsTlVaNzlJc2E0NlV3V1NFL0IxWVZRUHo5Snd6YTdZYmc4RlFEZTF3MWlWY3hsTXpaRG9WZWF3OEpXU3J5dWpSSTA2Zk9yZkNheW1PaUFSOHdkTEYzcVhjMHU3ZHU0d2FOVnpaVFNLUmxPSmN1L3BmQi96eVpTSkN5TTZ1QWIzczNFNzM3ei9DYzFuYnR3VzZ6WEJ0MXN5K29pTk1TMHZIdXdFcnlzTEN2S3hEVnRhV1I0K0htcHZWTWJlb281bld0Ymk0ZUIyWjRqRjNCb0ZBNEFzRVAyL1Zya0toMkxoeHEwUWlaYlBaSTBjT0s4Y3J2c2pQSzBBSVdWaDhqZHhjWFNkMTdkYkp4c2FHeGRLN0hYdlh5YW05NmpacEhKSE9uRFVkZjk5T25UcHJZMk9GMDlJNk9yWWdFQWxPVHUyVjRTaEM2TW1UZUx6S1FPMjZweUpPMzd2N1FLMnhwS1RNLzlZUVFoMmMyaWxMc0hLNXBZbUpyNVI1bUo4L2UybG9hSUR2ZzJETC8xeUpFR3JwMktMOEh3VjIrZExWeUZObk5kcy9mZnBjMXJDeFhVSGI5Y3Y0cXdBQUFHb0hpRWdCQU9Dbmk3b1l2WEhEbHBJU1RxZk9IVGR2WFc5bWFxcTdmMVpXRGtMSXlNam9KNDJuc0xCbzI3YWR1dnZnaUNJcDZZMjM5eHJkUGJ0MDdxUldZckZxMWExcmN5bjZMUDVSTGhLS1BPY3ZUa2hJTkRFeDJmQnQvVStjWVloTUpyTlVRbWo4SzE5MUl0clhieVd2bE5lNGFTUDh0S0NnY012bUFEd1BGblV4T3VwaXRMT3prOXNNMTI3ZHUzaDR1SThkTTZwdVBTMExGSXVLaWhNVFhpVWt2a3A0K1NveDRWVkpDV2ZPdkprOXVuZlY3UGtqY09JaXJRd05EWGZ1Mm9MbjkvQktWMzI5bnhLMGJOKzI2MWJNYllTUTV3S1A4aWZhVlNnVWVQdHUzWHBmRXpqVDZEUjcrNmJwNlIrWExmRzZjK2QrejU3ZGdvSjNrRWhhYWc0OWlZdGZ1M285UXFoUDMxNkxGM3ZhTmJTZE8yK1dhb2UzYjFQeFhHVkhwdzVxcjAxUC81U3VNY2xaVGlLaGFQNzhSVS9qbnExY3ZXTHk1QWtaR1ptelpzNGpFQWdiL2RmaDVMY2lrZmp1bmZ0RUl0SFpXZjI2MzVXYm00ZnZqNmpCOXpJeU03TnljL08xdnJCQ1pad0FBT0MvQ0NKU0FBRDRpZUtmUGcvZXZmZlJvemdHZzdGNmpkY2tsL0dhZlFvS0NsKy9TbUl5bVRRNmpVZ2tQbjBhbjVDUWlCQnFhdDlZczdOTUpzdk95cW5FU0hDS0kwd2dFR2l0dEtrcE95dm51ejNaK3V5ZkdwRWloSEE0eXVXV0xsNjAvT0hET0JaTEwyUlBvTm9lUWh4ODFxdGZsMGo4a2s1R0pCUmR2eEdERU9xcXN0eFVOWS9PbmR2My9QejhNek95Yk8wYUhEeTA1OXpaaTBmQ2pqMTZGUGZvVVZ6anhnM2RaMDRmTW5TZ2FzZ1Vmakl5UHY1NXdzdFhIejkralhrb0ZMS2pZMHZIc3FQSG55b2g4UlZDeU1qSVVNY2tjT1VJQlVJL1AvOXpaeThpaEhyMzZUbkZkWkptSHhLWnBJeXBWSDE0bjRiajVFYU52bFlUTFNrcDJidjM0TEdqSnlRU3FZV0YrZkFSUTVXZnJWd3V4dy93YkhBSHAzYmJ0bS9hc2VPdm16ZHUzWXE1UFhiY3FQa0xQRlR2NC94ejlDUkNxR1VMQjgxVnV3c1h6Wi9pcW4zNU41bjA1VGVQUXFFUUNrVUlJZFUvWEpsTXRteVp6OU80WnhZVzV0MjdkOEZiZ2hjdi9XUHpwdTJML3ZqVGJjYlVKVXNYWExod3FhU0U0K1RVWG5QTE1jNUZyS05JNlhTM0tkUGRwbWkyNDMya0N4ZDUvdUo5cEFBQVVITkFSQW9BQUZWUEpCVGRpcjBUZmlMeThlTW5kRHA5MnZUSk05eW5scFduVkNnVWFpYmR0YkEwSHppd3YyYm4vUHlDM3IxK05QeXp0clpLZUJXbnU4K1RKL0h1Ym5ONzllNng2Njl0dW5zcUk4Q2Y2bDNxK3dVTGxxWjlTS2ZUNlgvdithdEZpK1poaDQrWm1wb1lHTEFwVkVweThyL0JRWHNSUXIxNmRWZSs1TlNwTTF3TzE4aklzRXNYWjlWVDVlVGszcnh4Nit5WkM2OWZ2OEY1VTNlSDdEUTNyK014eDkxMTZxVHdrNmNQSHpyNjl1MDdyeFdyZzNmdm5UbHIrb2lSUTNFSmtHdlhiajU4OEJqblFHcmJyblg3OW0xYnQzWjBhTkVjWnhWNitTSUI3MjlzMFZ6TDNtQU14eTJWYyszYVRSTmpZMk1UWXhhTHlXUXljZXBhdjNYK0NLSDJGY2s1VkI0dlh5UjRlNi9GZXpWNzkra1pzR096MW01V1ZwYjQyeDUrTW5MUTRQNDR3TXZLek42NFlTdittdFd2WHc4aHhPRndqdjBUZnZqd1Axd09sMEtsekpydDVqSEhuY2ZuYzdoY3RyNitRcUc0Zk9rcUx0dWpUQk0xWk9qQXZuMTdIVHAwZE8vZTBJancwNWVpb21mT2NwcytmUXFOVGt0TFN6OTM5Z0pDYUlMTFdOWEJXRnBhT0RnMHM3UzAwRnhuWGxCUUtKRkltSHBNQXBFZ0Zrc2lUNTBWQ29VRUFxRk9uUy8vU1lxRW9xVkx2V051eHBxYW1vUWUybE8zN3BlSjhjbVRKOVNyYTdQd2p6OHZSVVdQSERWMDkxOS9JNFNtVHArTWowb2tFcnpXdmFTa0pPWGZ0d2doUTBPRHF2MkRBQUNBM3dGRXBBQUFVTVVpd2s5djM3NnJsRnRhdjM1ZFQ4ODVFeWFOMVN5UXFNcmEycXBMMTA2bHBhVklnUlFLcEtmSGFOSzA4UXozcVdVdGtxeGNEaHVCUUtENjlMdVpWM0IwUVNBUWFraU9sb0R0dTlJK3BGdFltQWYrdGMzUnNRVkM2TWlSWTFtWjJhcDliR3lzM1dkT3c0L3o4dkwrRHRtUEVCby9ZUXlGUW5tWmtKaVMvUGJWcTZRWHoxKytmZnNPOTlGbjY4K2E1VFp0K21UbEhsb21rK2sydzlYRlpmeng0eEg3OXgzODlPbnoyalViL2c3WlAzK0J4NWd4SXlkUG1kaTlSeGNucC9aTm16WXBLdzRuazhrNjB0N3crWUtDZ29MS2ZRTGJ0d2Jpdk1HYVY1d3hzOHFtMXpJeU1uZnVDTUloSW9GQW1PMHhZNzZuUjFuZmdRWU42cmRyM3liKzZmTjF2cHZXK2FwbndGcnd4MXo4d050ckxWNzZPM0JRdnlWTC83Q3hzVVlJN2RqKzEvSGpFVVFpa1VnazRvV3BYYnQyVm4wNWpVNmJNM2Zta0tFRC9kYjUzNy8zTUhqM1h1Zk9UcTBjV3g0Sk95NlJTT3ZWcXp0OCtCRFYvbVZOUWlLRXJseTV2bkg5RnJYR0hqMjc0UnNOSEM1My9yeEY4VStlMTZsakZucndiN1dhSzkyNmR3azkrTGUrUG12UG5nTjVlZm1OR3pkVTN2WDR3M1BwMDZmUDlQWDFpNHFMUlVLUm1abXBUVjFyQkFBQW9JSnF4TzhNQUFDb1RRWVBHWmlmVjlDdFI1ZVdMUjNLK1pMOUI0TEwyZFBjdk02dDIxY3FNYXJPenIxMDVGS3ErVFpzOHZYZnRHMjUxeExsNnMwK2ZYcTlmSjRnbGtvVWNya2VTNjlkdXpiVDNWeHg4UmlFRUlsRU5qUXlsTW5rMDZaUFJnaWRQblZPbVZlR1NDUzJiOTkyeU5DQlE0WU9WS3ZkZ3RIb05MY1pybVBIalRwNE1PeG8yUEhzN0p4U0xnOGhWSjdreGpaMXJTOUhhMGxnZzZsVmY2bVFOdTFhNWVUa1NDUmZkeFhxNlRGYnRYYjA4SEJ2MWNxeGN1ZlVKSlZLSHo5OGdoQnExTWh1OVJydkRrN3RkUGNQRHRtNWIrL0Jsd21KbkdJT25nR20wK25XTnRianhvOVM1Z2Z5OGw1S0pCTG56SjNwNE5CTStjSUd0dlh4ZWwyNVhNNW1zN3QwZGZaZSthZm0rZXZXdGRsL0lQanlwYXRDa1JCdnJKMDdmOWJ0TzNkWHJWNVIvbnNsTFZvMnAxQXB5Z282aG9ZR25iczRlL2w4S1k5VVZGaVU4U25UMnRycTRPR3ZzNk9xMnJSdHhlRnlYNzlLSXBGSWZodlhLSmZtMnRvMXVIMzdIby9ISnhBSURSdmFyVm5yVGYxZVNWc0FBQUNhQ0QreWdnZ0FBR3FUcXEzK0FxcGRkbFpPMHB0a0hFWVdGQlN1V2IyK2NlT0dyVm83dG0vZnR2ekpTL01MQ2s2ZU9PWGg0YTZXaTdpNktCUUtvVUFvbG9qSlpISlpsV04rME1zWENVbEp5ZU1uak5HYWRxaHFTYVZTdVZ4ZTBVQ3VzTERJMkxneWViL2tjcmxDb2RCOFgybHA2UXdHdzl5OGpvN1g1dVhuMzdsOWI4eVlrV3J0WXJHWVFDRFVrSzlIK1VFOVVnQkF6UUVSS1FBQWZBRVJLUURnTndFUktRQ2c1dmdWNlNnQUFBQUFBQUFBQUFCTkVKRUNBQUFBQUFBQUFLZ2VFSkVDQUFBQUFBQUFBS2dlRUpFQ0FBQUFBQUFBQUtnZUVKRUNBQUFBQUFBQUFLZ2VFSkVDQUFBQUFBQUFBS2dlRUpFQ0FBQUFBQUFBQUtnZUVKRUNBQUFBQUFBQUFLZ2VFSkVDQUFBQUFBQUFBS2dlRUpFQ0FBQUFBQUFBQUtnZUVKRUNBTUFYUkNLcHVvY0FBQUMvQXBFQWY5MEJBR29LaUVnQkFPQUxFdnhFQXdEOEhzZ2tTblVQQVFBQXZvQ0lGQUFBdnFCU2FOVTlCQUFBK09ub1ZHWjFEMEdMSzFldVJFZEhhejEwK2ZMbDI3ZHYvNEl4bkQ5Ly9zQ0JBMnFOMGRIUndjSEJWWEwreDQ4ZlN5UVM1Vk9aVEZaYVdxcmFVaGF4V0t4UUtKUlA4L0x5ZHV6WW9kcUNaV1ptYWpaR1JVWGR1M2RQeDhueDJRb0tDc3I5UGdDb1loQ1JBZ0RBRjFReXZicUhBQUFBUHgyRHFsZmRRMUQzNk5HajhlUEhQM3o0VVBQUXJWdTNKazZjR0JjWDl3dUdjZmp3WVg5L2Y3WEc4UER3dFd2WC92akpVMUpTK3ZYck4yTEVDR1hMdFd2WHJLeXNnb0tDZEwrUXcrSDA2ZFBIejg5UDJYTDI3RmxmWDErMUYrYm41L2Z0MjNmVXFGRWlrVWpaS0pmTEZ5NWN1Ry9mUGgzbno4cks4dlgxemNuSnFkVGJBcUFLa0t0N0FBQUFVRlBvMGRsRnBYblZQUW9BQVBpNW1IVDk2aDdDTitSeSthcFZxeEJDcHFhbVlXRmh5bllpa2VqcTZycHg0MGFFRUkxR1V6MkVFT3JaczJmOSt2VVJRb2NPSFhyNjlHbUZyamhnd0lEaHc0ZFgzVHNvbHhNblRpQ0VKazJhVk5FWHN0bnNWcTFhQlFRRU5HL2VmTnk0Y1FpaFdiTm1uVDE3MXMvUHIwK2ZQZzRPRGdnaGlVUXlaY3FVejU4L1Q1bzBpVWI3dXQ3bndZTUhlWGw1Z3djUHhrL1BuRGxUVkZTRUgwK2JOdTNRb1VOOFBqODdPeHNoZE96WXNUcDE2aUNFN08zdEJ3d1lVSFh2RzREdmc0Z1VBQUMrSUpNb0xMcEJxYkNrdWdjQ0FBQS9DNU9tVHlGUnEzc1Uzd2dLQ29xTGk2dGJ0KzdXclZzTkRBeVU3V1F5R1NFVUZ4ZG5ibTYrZS9kdW1VeEdwMzlkeVdKcGFZa2owdHUzYjU4NWM2WkNWelF4TVJrK2ZQamV2WHZQblR1bjJ2NzY5ZXZTMHRKQmd3YXBOaVluSjR2RllyWEdZY09HelpzM3IveFhsRWdrSjA2Y01EUTBIRHQyck82ZUR4NDhlUGp3NGVMRmk0bkVyeXNaQXdJQ25qeDVNbS9lUEVkSHg2Wk5teElJaEYyN2RqazdPL3Y1K1lXSGh5T0VWcTVjK2VEQkExZFgxOVdyVjZ1ZURiL0J6NTgvaDRhR0dob2FIajkrUERVMXRhaW9xTGk0ZU9MRWliR3hzUndPaDhmajRXbHFKcFA1K3ZYcjNyMTdRMFFLZmpHSVNBRUE0Q3REbGlsUHhOSGNod01BQUxVQWdVQXdZWnRYOXlpK2NlUEdqYlZyMTg2ZE85Zkx5NnRObXpaRGh3N2RzbVVMUHBTWW1OaW5UeDluWitmbzZHaDNkL2Vjbkp4ejU4NnBUZ0JpL3Y3K1BqNCtGYnFvc2JGeDFiMkRjZ2tQRDgvTXpGeStmRG1Ed2REUjdjT0hEeTR1TG9XRmhXM2J0dTNWcTVleW5VYWo3ZCsvUHpZMnRrbVRKcmlsU1pNbVo4K2U3ZGl4STM0NmV2VG9vcUtpWGJ0MnFaNnRzTER3eElrVE5Cb3RNREFRSWRTb1VhUFkyRmlGUXRHdFc3YzJiZHJvNmVrZE8zWU1JWlNRa05DMWE5ZWdvS0Rtelp0UG1UTGw1M3dBQU9nQ0VTa0FBSHhGSmxFc2pPcGxGMzJFb0JRQVVQc1k2NXVUaURYb3QxOVNVcEtMaTB2SGpoM1hyMTlQcFZKOWZIeVdMVnZtNE9Bd2RlcFVuSEduVHAwNm9hR2hKQkpwOGVMRmZmdjI5Zkh4Q1FnSVVEdUpwYVdscGFWbEphN3U0ZUhoNGVHaDJqSnExS2lFaEFTMUJFdlRwMCtQaW9vcUsrdFNlY2psOHNEQVFBYURNWGZ1WEIzZFNrcEt4bzBiVjFoWXVHalJJbVU0MnFsVHB3OGZQaWo3Yk5xMFNjY1pMbDY4aUI4MGJ0ejQ3dDI3TzNmdTVISzVWNjllN2RTcGs3TFBoUXNYRWhJU1RwNDh1WExsU3R5U241K1BaNnFOalkyVGtwS0lST0s2ZGV1cVpPc3NBT1ZVZy81V0FnQ0Ftb0JHWVZnWTFjc3AraXhYeUtwN0xBQUFVR1VNOUV6MEdZYlZQWXB2Mk5yYVRwZ3dvVWVQSHZ2Mzc4Y3RIVHQyTEN3c1ZPYTJkWGQzdjNEaEFuN2NyVnMzUTBQRDRPRGdnUU1ITm16WXNQcEdYV0gvL1BOUFNrcUt2YjI5aVlsSldYMUtTMHNuVFpxVWtwSXlZc1FJWDE5ZlpUdWZ6emMwTkJ3elprejVMeGNSRWNIbjg3T3lzdmJ1M2R1cFV5ZlZjRlF1bDIvYXRHbklrQ0d0V3JWU0xuVXVMaTVHQ0JVVUZFZ2tFcUZRU0NLUmNuTnpLL3RlQWFnTWlFZ0JBRUFkamNLd01iWEw1MlR6UmR6cUhnc0FBRlFCWTMxek50T291a2VoanNGZ0JBVUZ6Wmt6UjNVL1oySmlJcTZNSWhLSmFEUWFpZlMxVXZUZHUzZEZJcEcxdGZWUGlrZ2pJaUxrY3JsYTQ5NjllNlZTYWFYUHllRncxcTFicDd0UFFVSEJtREZqbmoxNzFyZHYzOURRVU5VZHBEaHV4K21keXVuaHc0Y2xKU1UwR3MzR3hxYXdzTEJkdTNhNGZmRGd3WTZPanNuSnlZY09IYksydGxiV3VVbElTTGgyN1pxdnJ5OWV0VXVuMDZ1cTJnMEE1UVFSS1FBQWFFRWtrdW9ZV29za2dsSkJDVjlVS3BOWC91Y0lBQUJVRnhLUnJFZlhaek9OeVNSS2RZK2xUSHYyN05telo0OWFZMVJVbEl1THkvNzkrMGVPSEtsc3ZIdjM3cEFoUTZydzBtL2V2UG5ubjM4cTlKSmh3NFk1T3p1WHYvLzY5ZXZ6OG5SbGNmLzgrWFAvL3YzZnZuMDdaTWlRUTRjT1VhbmE4MDVkdW5RcE5UVlY5N1VHRGh6WXRHbFQvTmpZMkRnMk5qWXFLbXJuenAwOEhtL2l4SW1Pam80Yk5tem8zcjA3bVV4KzkrNWR3NFlOZlh4OFNrcEtjUGJkalJzM0dob2F2bmp4b2tMdkRvQXFBUkVwQUFDVWlVWmgwQ2dNRTRTRUVyNVVLcEhLdmwvSEhBQUFxaGVCUUNDVEtQaWZHclZydEN4NWVYbVBIejlXYTN6eTVBbEM2Tm16WnpqakxwYVVsS1QxREZsWldYdyt2NXlYTXpBd01EVTF4WS9UMHRKQ1EwTlZqL0w1ZkJLSnBKay9TVGx0YTI5dlgvNllMVFkyZHUvZXZjN096dS9mdnkrckQ1NnJuRDU5K3M2ZE8xVW5oTEdJaUFqOENSdzlldlR5NWN1NkwyZHVidDYwYWROOSsvYmhtVjQybSszaTRuTHQycldjbkp3MWE5WWdoR2JPbkptU2t0SytmWHRqWStPMHREUXFsVXFuMDNFTVRLUFI2SFM2NWdBQStBWCtBMzlQQVFCQXRhTlRtS2ptVGpBQUFNQi8yUG56NTVjc1dhTDFFRTRTKzEyelo4KytmZnQyT1MvbjZ1cXFYSlU2YU5BZ1hJMFRLeWdvc0xXMW5UcDFxbHJTV3V6S2xTdmp4NC9YMXk5dk5WZXBWRHBuemh3OVBiMjllL2NPSERoUTdhaElKTHAyN1JwQ2lFS2hiTjI2MWQzZFhldEpsSE9laHc4ZjFycDRPRDA5M2R2Yk96WTJ0bTNidGs1T1RqaW5MbzZmNCtQamNjWmRMcGNiRnhlSEVIcjE2aFdCUU5pOWUvZlpzMmNSUW5qRGFrSkN3cGt6WjVZdFc5YThlZlB5Qi9ZQVZDR0lTQUVBQUFBQVFMVjU4ZUtGcWFrcG5oUlZ1bmJ0bW9lSFIzQnc4T0RCZzVXTnIxKy85dlgxMWF6ZDByOS8vM3IxNnBYemNwMDdkNjdjT0hIZHp2SkhwR1F5MmM3T2J0S2tTYmEydG1xSDd0Mjd0M0Rod3JkdjN5S0VsaTFiVmxZNHFrcTFGaXNtRUFoMjdOZ1JHQmlvcDZlM2E5ZXVhZE9tcVc1QTVYSzVmZnYyVlQ3RmozTnpjK2wwdWtBZ3NMUzBmUGJzV1ZoWUdBNVpFVUpidG13eE5EUkVDRGs2T3BablBBQlVJWWhJQVFBQUFBQkF0WG41OHVXZ1FZUFU4dERpd0U5ZlgxKzF2WHYzN2pFeE1acG5XTEJnd1M4WVowbEpDVjcwVy82WEJBVUZxU1ZoZXZueTVZWU5HNjVldlVxbFVudjI3QmtiRzZ0MWhYQjU0TUl3VTZkT1hiZHVuV2FVem1hem56OS9qaER5OHZMS3o4OC9jT0JBWGw3ZStQSGpJeU1qczdLeUtsY3ZCNENmQkNKU0FBQUFBQUJRYmJLeXNwS1NrazZmUHEzYUtKUEpFRUt6WnMyYU0yZU81a3QyN2RvMVljS0VYemhHaE5mMElvVHdSR0k1cVlXam1abVpmZnYyRllsRVk4ZU85ZlgxZmYzNmRXeHNyT2FyY0pKaGhOQ2RPM2R3VktsVmVucDZvMGFOR2pWcWRQVG9VYzJqSFR0MnhQdGQ5ZlQwU2t0TEd6WnNXTDkrZlZ4dE5UNCtmc3FVS1czYnRtM2J0aTFldFh2Ky9Qa1ZLMVkwYjk2OC9HOE5nQ29FRVNrQUFBQUFBS2cyWGw1ZWVFRXNscEdSb1V5OU8zcjBhTFV3S1RVMU5Td3NqTWxrL3ZKaG9rK2ZQaUdFZE5RVS9TNHJLNnZnNE9DR0RSdmlpaXl2WDcvVzJtM0xsaTJYTDEvZXQyL2ZwVXVYL3Y3N2J4MG5mUHYyN2VyVnE3VWVXclpzbVZvR0pqS1pQSHIwYUQ4L3Y4ek16SDc5K20zZnZoMW4yYzNQejhmVHVYaWlWVjlmMzh2THE5THZFWUJLZ0lnVUFBQUFBQUJVbTVrelp5b2ZKeVltamgwN2xzVmllWGg0QkFRRURCbzBTTFg2QzBMb3pKa3pZV0ZoYkRiN0Z3K1N4K1BGeE1TWW1aa1pHZjFRV2RmeDQ4ZC90MDkrZm41U1VwSlFLTnk0Y2FPT1dxWTJOalk5ZXZRNGR1eVkxcU9xT1lvUlF0bloyY2VQSC9mMDlEeDQ4S0N4c1hHSERoM09uajJMWTlIaTRtSThBeXlSU0JCQ1FxR3dVdThNZ01xRGlCUUFBQUFBQUZRenFWUWFHQmk0ZWZObUdvMFdIaDZPTjIxcXdoT1ZtdHNtZjRZUkkwYmdaYm9FQXVIUm8wZVptWm1lbnA2LzRMcnYzcjFEQ05uWjJaSEpaTFhBVWcyUlNOVE1lS1NHeitkblpHVDA2dFdyV2JObTgrZlBOekV4NGZGNER4OCszTHg1TSs2UWtKQnc3ZG8xWDE5ZldMVUxxZ3RFcEFBQUFBQUFvTnBJcGRMdzhQQ0FnSURVMUZSSFI4Y2pSNDdZMmRsRlJVVXBPNFNGaGFXbnB6TVlESkZJZFBEZ1FUMDl2U1pObXVCRDgrYk40M0E0bGJpb3NiSHhYMy85cGJ1UHRiWDF4WXNYaFVLaFFxR3d0clplc21TSnQ3ZDNKYTVWRmhhTGhUZVhxalp5T0p3WEwxNlltWmtwaTZacUpaUEpaRElaZ1VEUWZZbjgvUHhIang0VkZ4ZjM3OTgvTkRRME9EaTRxS2pJMGRGeDVNaVIzdDdlYytmT1pUQVlCQUtCU0NSKzkxUUEvRHdRa1FJQUFBQUFnR3FRbHBhMlo4K2V5TWpJM054Y0F3TURQeisvdVhQbmF1YWVUVTFOVlJZSU5UVTFEUWtKVWZhNWZQa3lMbDVTVWVWSk5oc1NFaElTRWxLSms1ZVRnNE1EazhrTURRM055Y25Cczc0eW1lemh3NGRjTG5maXhJbWEvUXNLQ3ViT25jdGlzVmdzMXNlUEgyVXltYlcxdGU1TFNDUVNLcFU2Zi83OGpSczNQbnYyYlBQbXpaNmVuajQrUHN1WEwxKzNibDFBUUVDUEhqMGFOV3EwWnMyYW16ZHZ4c1RFU0NRU29WREk0L0ZXckZpQkEyWUFmZ0dDUXFHbzdqRUFBQUFBQUlDYWl5OHF6UzMrakJCaTBGam1oalpWZGRxWEwxOTI2OWJOMnRyYTFkVjF6cHc1cW10eG82S2lYRnhjamh3NU1uTGtTSWxFSWhBSUZBb0ZrVWhVS3dmSzQvRXE5MU9XU0NScXBrY3FLQ2l3dGJWMWMzTlRCc0JWcFduVHBnWUdCbkZ4Y1dydFY2OWUzYmh4NDRjUEgvQWVUZ0tCWUdCZzBLOWZ2ODJiTit2cDZhbDFsc3ZsNXVibUlwRUlieE50MTY1ZGFHam9kd3V4S211OU9EczdFd2lFR3pkdTRETy9lZk1tSWlMaThlUEgyZG5aSlNVbEFvRkFKQktSU0NRS2hlTGs1SFQyN05tcS9RUUEwQUhtU0FFQUFBQUFRRFZvMWFyVjlldlhPM1RvUUNRU2RYU2pVQ2dVQ2tYckljMnc3Yjlsd0lBQkF3WU1LR2RuSXBHWWw1ZW5VQ2prY25uNTE5a3FaNE8zYmR2V29FRUQ1U2ZXckZtenRXdlhWbmJnQUZRbG1DTUZBQUFBQUFDNi9LUTVVZ0FBUUtFUVpGZ0FBQUszU1VSQlZBanB1aU1GQUFBQUFBQUFBQUQ4UEJDUkFnQUFBQUFBQUFDb0hoQ1JBZ0FBQUFBQUFBQ29IaENSQWdBQUFBQUFBQUNvSGhDUkFnQUFBQUFBQUFDb0hoQ1JBZ0FBQUFBQUFBQ29IaENSQWdBQUFBQUFBQUNvSGhDUkFnQUFBQUFBQUFDb0hoQ1JBZ0FBQUFBQVhRZ0V3cGRIQ2tVMUR3VUFVT3RBUkFvQUFBQUFBSFFoRThuNGdWUXVyZTZ4QUFCcUc0aElBUUFBQUFDQUxtUVNCVCtReWlUVlBSWUFRRzBERVNrQUFBQUFBTkNGUUNCU3lEU0VrRUloNXdrNTFUMGNBRUN0QWhFcEFBQUFBQUQ0RGhhZGpSOFU4L0tyZXl3QWdGb0ZJbElBQUFBQUFQQWRMSVlCZmlDUmlnczQyZFU5SEFCQTdRRVJLUUFBQUFBQStJNy90WFAzTEExRFlSaUdiVDZzcFg0U0hlclUvLytuWE5SQkVTSkZTazNTT2hTZEl3b1BnZXVhem5DR2R6cHd3NXVVUlhXMWJJN256Ylo5Zlg4KytPOHU4QjltWGhNQUFNWjRlbnZvK3QzeFhKWDF4ZUo2TVY5V1JWMFVaWG8wWUtvVUtRQUFvL1JEOTlJK2ZuNUg2UmgxT2UrR1g5eG5RazZycy90bW5aNkN5Yk8xQ3dEQUtGVlpyNXIxenplbEFIOVhwUWNBQUdBeVppZXoyOHZWemZuZFp0dHVkeC9EdmgvMncrR3dUODhGVEpXdFhRQUFBREpzN1FJQUFKQ2hTQUVBQU1oUXBBQUFBR1FvVWdBQUFESVVLUUFBQUJtS0ZBQUFnQXhGQ2dBQVFJWWlCUUFBSUVPUkFnQUFrS0ZJQVFBQXlGQ2tBQUFBWkNoU0FBQUFNaFFwQUFBQUdZb1VBQUNBREVVS0FBQkFoaUlGQUFBZ1E1RUNBQUNRb1VnQkFBRElVS1FBQUFCa0tGSUFBQUF5RkNrQUFBQVppaFFBQUlBTVJRb0FBRUNHSWdVQUFDQkRrUUlBQUpDaFNBRUFBTWhRcEFBQUFHUW9VZ0FBQURJVUtRQUFBQm1LRkFBQWdBeEZDZ0FBUUlZaUJRQUFJRU9SQWdBQWtLRklBUUFBeUZDa0FBQUFaQ2hTQUFBQU1oUXBBQUFBR1lvVUFBQ0FERVVLQUFCQWhpSUZBQUFnUTVFQ0FBQ1FvVWdCQUFESVVLUUFBQUJrZkFGMlpyd1daUHJRcEFBQUFBQkpSVTVFcmtKZ2dnPT0iLAoJIlRoZW1lIiA6ICIiLAoJIlR5cGUiIDogIm1pbmQiLAoJIlVzZXJJZCIgOiAiMzY3NTEzNTI4IiwKCSJWZXJzaW9uIiA6ICIyMiIKfQo="/>
    </extobj>
  </extobjs>
</s:customData>
</file>

<file path=customXml/itemProps64.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5695</Words>
  <Application>WPS 演示</Application>
  <PresentationFormat>宽屏</PresentationFormat>
  <Paragraphs>277</Paragraphs>
  <Slides>36</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36</vt:i4>
      </vt:variant>
    </vt:vector>
  </HeadingPairs>
  <TitlesOfParts>
    <vt:vector size="47" baseType="lpstr">
      <vt:lpstr>Arial</vt:lpstr>
      <vt:lpstr>宋体</vt:lpstr>
      <vt:lpstr>Wingdings</vt:lpstr>
      <vt:lpstr>Wingdings</vt:lpstr>
      <vt:lpstr>微软雅黑</vt:lpstr>
      <vt:lpstr>方正粗黑宋简体</vt:lpstr>
      <vt:lpstr>黑体</vt:lpstr>
      <vt:lpstr>Cambria Math</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WPS_1758008074</cp:lastModifiedBy>
  <cp:revision>160</cp:revision>
  <dcterms:created xsi:type="dcterms:W3CDTF">2019-06-19T02:08:00Z</dcterms:created>
  <dcterms:modified xsi:type="dcterms:W3CDTF">2026-03-18T02:26:16Z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3182411F2A2B44B196AF67C8B4BCE4AF_11</vt:lpwstr>
  </property>
</Properties>
</file>